
<file path=[Content_Types].xml><?xml version="1.0" encoding="utf-8"?>
<Types xmlns="http://schemas.openxmlformats.org/package/2006/content-types">
  <Default Extension="xml" ContentType="application/xml"/>
  <Default Extension="jpeg" ContentType="image/jpeg"/>
  <Default Extension="wmf" ContentType="image/x-wmf"/>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529" r:id="rId3"/>
    <p:sldId id="530" r:id="rId4"/>
    <p:sldId id="531" r:id="rId5"/>
    <p:sldId id="532" r:id="rId6"/>
    <p:sldId id="597" r:id="rId7"/>
    <p:sldId id="593" r:id="rId8"/>
    <p:sldId id="591" r:id="rId9"/>
    <p:sldId id="574" r:id="rId10"/>
    <p:sldId id="585" r:id="rId11"/>
    <p:sldId id="560" r:id="rId12"/>
    <p:sldId id="558" r:id="rId13"/>
    <p:sldId id="557" r:id="rId14"/>
    <p:sldId id="559" r:id="rId15"/>
    <p:sldId id="562" r:id="rId16"/>
    <p:sldId id="563" r:id="rId17"/>
    <p:sldId id="564" r:id="rId18"/>
    <p:sldId id="565" r:id="rId19"/>
    <p:sldId id="566" r:id="rId20"/>
    <p:sldId id="567" r:id="rId21"/>
    <p:sldId id="580" r:id="rId22"/>
    <p:sldId id="568" r:id="rId23"/>
    <p:sldId id="572" r:id="rId24"/>
    <p:sldId id="573" r:id="rId25"/>
    <p:sldId id="569" r:id="rId26"/>
    <p:sldId id="570" r:id="rId27"/>
    <p:sldId id="596" r:id="rId28"/>
    <p:sldId id="586" r:id="rId29"/>
    <p:sldId id="587" r:id="rId30"/>
    <p:sldId id="588" r:id="rId31"/>
    <p:sldId id="551" r:id="rId32"/>
    <p:sldId id="552" r:id="rId33"/>
    <p:sldId id="595" r:id="rId34"/>
    <p:sldId id="590" r:id="rId35"/>
    <p:sldId id="578" r:id="rId36"/>
    <p:sldId id="582" r:id="rId37"/>
    <p:sldId id="571" r:id="rId38"/>
    <p:sldId id="584" r:id="rId39"/>
    <p:sldId id="575" r:id="rId40"/>
    <p:sldId id="576" r:id="rId41"/>
    <p:sldId id="577" r:id="rId42"/>
    <p:sldId id="592" r:id="rId43"/>
    <p:sldId id="545" r:id="rId44"/>
    <p:sldId id="544" r:id="rId45"/>
    <p:sldId id="523"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Objects="1">
      <p:cViewPr>
        <p:scale>
          <a:sx n="95" d="100"/>
          <a:sy n="95" d="100"/>
        </p:scale>
        <p:origin x="-192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presProps" Target="presProps.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printerSettings" Target="printerSettings/printerSettings1.bin"/><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viewProps" Target="view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theme" Target="theme/theme1.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tableStyles" Target="tableStyle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10/9/12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AEFD5-2888-D041-BC48-B14F98C00678}" type="slidenum">
              <a:rPr lang="en-US"/>
              <a:pPr/>
              <a:t>2</a:t>
            </a:fld>
            <a:endParaRPr lang="en-US"/>
          </a:p>
        </p:txBody>
      </p:sp>
      <p:sp>
        <p:nvSpPr>
          <p:cNvPr id="256002"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“Data Jujitsu”</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Wrangling”</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Munging”</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26</a:t>
            </a:fld>
            <a:endParaRPr lang="en-US"/>
          </a:p>
        </p:txBody>
      </p:sp>
    </p:spTree>
    <p:extLst>
      <p:ext uri="{BB962C8B-B14F-4D97-AF65-F5344CB8AC3E}">
        <p14:creationId xmlns:p14="http://schemas.microsoft.com/office/powerpoint/2010/main" val="301553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and files vs. databases</a:t>
            </a:r>
          </a:p>
          <a:p>
            <a:endParaRPr lang="en-US"/>
          </a:p>
          <a:p>
            <a:r>
              <a:rPr lang="en-US"/>
              <a:t>Hadoop</a:t>
            </a:r>
            <a:r>
              <a:rPr lang="en-US" baseline="0"/>
              <a:t> and friends vs. databases</a:t>
            </a:r>
          </a:p>
          <a:p>
            <a:endParaRPr lang="en-US" baseline="0"/>
          </a:p>
          <a:p>
            <a:r>
              <a:rPr lang="en-US" baseline="0"/>
              <a:t>God created …. Codd created….</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28</a:t>
            </a:fld>
            <a:endParaRPr lang="en-US"/>
          </a:p>
        </p:txBody>
      </p:sp>
    </p:spTree>
    <p:extLst>
      <p:ext uri="{BB962C8B-B14F-4D97-AF65-F5344CB8AC3E}">
        <p14:creationId xmlns:p14="http://schemas.microsoft.com/office/powerpoint/2010/main" val="175935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(granted we had a minute for Bill (clearly Bill) to describe this new eScience movement)</a:t>
            </a:r>
          </a:p>
          <a:p>
            <a:pPr eaLnBrk="1" hangingPunct="1">
              <a:spcBef>
                <a:spcPct val="0"/>
              </a:spcBef>
            </a:pPr>
            <a:endParaRPr lang="en-US">
              <a:latin typeface="Calibri" charset="0"/>
            </a:endParaRPr>
          </a:p>
          <a:p>
            <a:pPr eaLnBrk="1" hangingPunct="1">
              <a:spcBef>
                <a:spcPct val="0"/>
              </a:spcBef>
            </a:pPr>
            <a:r>
              <a:rPr lang="en-US">
                <a:latin typeface="Calibri" charset="0"/>
              </a:rPr>
              <a:t>We want to give a little background of our project before we launch into it, so we will discuss the problem we are trying to solve.</a:t>
            </a:r>
          </a:p>
          <a:p>
            <a:pPr eaLnBrk="1" hangingPunct="1">
              <a:spcBef>
                <a:spcPct val="0"/>
              </a:spcBef>
            </a:pPr>
            <a:endParaRPr lang="en-US">
              <a:latin typeface="Calibri" charset="0"/>
            </a:endParaRPr>
          </a:p>
          <a:p>
            <a:pPr eaLnBrk="1" hangingPunct="1">
              <a:spcBef>
                <a:spcPct val="0"/>
              </a:spcBef>
            </a:pPr>
            <a:r>
              <a:rPr lang="en-US">
                <a:latin typeface="Calibri" charset="0"/>
              </a:rPr>
              <a:t>Essentially, we want to remove the speed-bump of data handling from the scientists.</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412CD7-D139-CD40-9A14-4B13A46B7729}" type="slidenum">
              <a:rPr lang="en-US" sz="1200">
                <a:latin typeface="Times" charset="0"/>
              </a:rPr>
              <a:pPr eaLnBrk="1" hangingPunct="1"/>
              <a:t>30</a:t>
            </a:fld>
            <a:endParaRPr lang="en-US" sz="120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Portable</a:t>
            </a:r>
          </a:p>
          <a:p>
            <a:r>
              <a:rPr lang="en-US"/>
              <a:t>Concise</a:t>
            </a:r>
          </a:p>
          <a:p>
            <a:r>
              <a:rPr lang="en-US"/>
              <a:t>Automatically parallelizable</a:t>
            </a:r>
          </a:p>
          <a:p>
            <a:r>
              <a:rPr lang="en-US"/>
              <a:t>Composable with</a:t>
            </a:r>
            <a:r>
              <a:rPr lang="en-US" baseline="0"/>
              <a:t> cleaning, filtering, munging, etc.</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32</a:t>
            </a:fld>
            <a:endParaRPr lang="en-US"/>
          </a:p>
        </p:txBody>
      </p:sp>
    </p:spTree>
    <p:extLst>
      <p:ext uri="{BB962C8B-B14F-4D97-AF65-F5344CB8AC3E}">
        <p14:creationId xmlns:p14="http://schemas.microsoft.com/office/powerpoint/2010/main" val="62979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Schema-on-read</a:t>
            </a:r>
            <a:r>
              <a:rPr lang="en-US" baseline="0"/>
              <a:t> folks are winning this debate: there’s just too much heterogeity</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33</a:t>
            </a:fld>
            <a:endParaRPr lang="en-US"/>
          </a:p>
        </p:txBody>
      </p:sp>
    </p:spTree>
    <p:extLst>
      <p:ext uri="{BB962C8B-B14F-4D97-AF65-F5344CB8AC3E}">
        <p14:creationId xmlns:p14="http://schemas.microsoft.com/office/powerpoint/2010/main" val="103517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collaborators tell us that loading</a:t>
            </a:r>
            <a:r>
              <a:rPr lang="en-US" baseline="0"/>
              <a:t> data into memory with R is the major bottleneck.</a:t>
            </a:r>
          </a:p>
          <a:p>
            <a:endParaRPr lang="en-US" baseline="0"/>
          </a:p>
          <a:p>
            <a:r>
              <a:rPr lang="en-US" baseline="0"/>
              <a:t>It actually changes the science they can do:</a:t>
            </a:r>
            <a:endParaRPr lang="en-US"/>
          </a:p>
          <a:p>
            <a:r>
              <a:rPr lang="en-US"/>
              <a:t>I would say that we can start answering questions about macro-ecology (study of relationships between organisms and their environment at large spatial scales).</a:t>
            </a:r>
          </a:p>
        </p:txBody>
      </p:sp>
      <p:sp>
        <p:nvSpPr>
          <p:cNvPr id="4" name="Slide Number Placeholder 3"/>
          <p:cNvSpPr>
            <a:spLocks noGrp="1"/>
          </p:cNvSpPr>
          <p:nvPr>
            <p:ph type="sldNum" sz="quarter" idx="10"/>
          </p:nvPr>
        </p:nvSpPr>
        <p:spPr/>
        <p:txBody>
          <a:bodyPr/>
          <a:lstStyle/>
          <a:p>
            <a:fld id="{1B2C4DC8-0FA3-3C40-B18F-539AC78115EF}" type="slidenum">
              <a:rPr lang="en-US" smtClean="0"/>
              <a:t>34</a:t>
            </a:fld>
            <a:endParaRPr lang="en-US"/>
          </a:p>
        </p:txBody>
      </p:sp>
    </p:spTree>
    <p:extLst>
      <p:ext uri="{BB962C8B-B14F-4D97-AF65-F5344CB8AC3E}">
        <p14:creationId xmlns:p14="http://schemas.microsoft.com/office/powerpoint/2010/main" val="176420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CCD0D8-DF0F-6D41-B387-14866876AEB8}" type="slidenum">
              <a:rPr lang="en-US"/>
              <a:pPr/>
              <a:t>43</a:t>
            </a:fld>
            <a:endParaRPr lang="en-US"/>
          </a:p>
        </p:txBody>
      </p:sp>
      <p:sp>
        <p:nvSpPr>
          <p:cNvPr id="282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Drowning in data; starving for information</a:t>
            </a:r>
          </a:p>
          <a:p>
            <a:endParaRPr lang="en-US"/>
          </a:p>
          <a:p>
            <a:r>
              <a:rPr lang="en-US"/>
              <a:t>We</a:t>
            </a:r>
            <a:r>
              <a:rPr lang="ja-JP" altLang="en-US">
                <a:latin typeface="Arial"/>
              </a:rPr>
              <a:t>’</a:t>
            </a:r>
            <a:r>
              <a:rPr lang="en-US"/>
              <a:t>re at war with these engineering companies.  FlowCAM is bragging about the amount of data they can spray out of their device.  How to use this enormous data stream to answer scientific questions is someone else</a:t>
            </a:r>
            <a:r>
              <a:rPr lang="ja-JP" altLang="en-US">
                <a:latin typeface="Arial"/>
              </a:rPr>
              <a:t>’</a:t>
            </a:r>
            <a:r>
              <a:rPr lang="en-US"/>
              <a:t>s problem.</a:t>
            </a:r>
          </a:p>
          <a:p>
            <a:endParaRPr lang="en-US"/>
          </a:p>
          <a:p>
            <a:r>
              <a:rPr lang="ja-JP" altLang="en-US">
                <a:latin typeface="Arial"/>
              </a:rPr>
              <a:t>“</a:t>
            </a:r>
            <a:r>
              <a:rPr lang="en-US"/>
              <a:t>Typical large pharmas today are generating 20 terabytes of data daily. That</a:t>
            </a:r>
            <a:r>
              <a:rPr lang="ja-JP" altLang="en-US">
                <a:latin typeface="Arial"/>
              </a:rPr>
              <a:t>’</a:t>
            </a:r>
            <a:r>
              <a:rPr lang="en-US"/>
              <a:t>s probably going up to 100 terabytes per day in the next year or so.</a:t>
            </a:r>
            <a:r>
              <a:rPr lang="ja-JP" altLang="en-US">
                <a:latin typeface="Arial"/>
              </a:rPr>
              <a:t>”</a:t>
            </a:r>
            <a:r>
              <a:rPr lang="en-US"/>
              <a:t> </a:t>
            </a:r>
          </a:p>
          <a:p>
            <a:endParaRPr lang="en-US"/>
          </a:p>
          <a:p>
            <a:r>
              <a:rPr lang="ja-JP" altLang="en-US">
                <a:latin typeface="Arial"/>
              </a:rPr>
              <a:t>“</a:t>
            </a:r>
            <a:r>
              <a:rPr lang="en-US"/>
              <a:t>tens of terabytes of data per day</a:t>
            </a:r>
            <a:r>
              <a:rPr lang="ja-JP" altLang="en-US">
                <a:latin typeface="Arial"/>
              </a:rPr>
              <a:t>”</a:t>
            </a:r>
            <a:r>
              <a:rPr lang="en-US"/>
              <a:t> -- genome center at Washignton University</a:t>
            </a:r>
          </a:p>
          <a:p>
            <a:endParaRPr lang="en-US"/>
          </a:p>
          <a:p>
            <a:endParaRPr lang="en-US"/>
          </a:p>
          <a:p>
            <a:r>
              <a:rPr lang="en-US"/>
              <a:t>Increase data collection exponentially with flowcam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6B8BF-6E7C-5D41-90E0-9B15F8A75289}" type="slidenum">
              <a:rPr lang="en-GB"/>
              <a:pPr/>
              <a:t>44</a:t>
            </a:fld>
            <a:endParaRPr lang="en-GB"/>
          </a:p>
        </p:txBody>
      </p:sp>
      <p:sp>
        <p:nvSpPr>
          <p:cNvPr id="1081346"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081347" name="Rectangle 3"/>
          <p:cNvSpPr>
            <a:spLocks noGrp="1" noChangeArrowheads="1"/>
          </p:cNvSpPr>
          <p:nvPr>
            <p:ph type="body" idx="1"/>
          </p:nvPr>
        </p:nvSpPr>
        <p:spPr/>
        <p:txBody>
          <a:bodyPr/>
          <a:lstStyle/>
          <a:p>
            <a:r>
              <a:rPr lang="en-GB"/>
              <a:t>80:20 rule</a:t>
            </a:r>
          </a:p>
          <a:p>
            <a:r>
              <a:rPr lang="en-GB"/>
              <a:t>Power laws</a:t>
            </a:r>
          </a:p>
          <a:p>
            <a:endParaRPr lang="en-GB"/>
          </a:p>
          <a:p>
            <a:r>
              <a:rPr lang="en-GB"/>
              <a:t>The </a:t>
            </a:r>
            <a:r>
              <a:rPr lang="en-GB" b="1"/>
              <a:t>Long Tail</a:t>
            </a:r>
            <a:r>
              <a:rPr lang="en-GB"/>
              <a:t> or </a:t>
            </a:r>
            <a:r>
              <a:rPr lang="en-GB" b="1"/>
              <a:t>long tail</a:t>
            </a:r>
            <a:r>
              <a:rPr lang="en-GB"/>
              <a:t> refers to the statistical property that a larger share of population rests within the tail of a probability distribution than observed under a 'normal' or Gaussian distribution.</a:t>
            </a:r>
          </a:p>
          <a:p>
            <a:endParaRPr lang="en-GB"/>
          </a:p>
          <a:p>
            <a:r>
              <a:rPr lang="en-GB"/>
              <a:t>Small Science</a:t>
            </a:r>
          </a:p>
          <a:p>
            <a:r>
              <a:rPr lang="en-GB"/>
              <a:t>New Science</a:t>
            </a:r>
          </a:p>
          <a:p>
            <a:r>
              <a:rPr lang="en-GB"/>
              <a:t>Open Science</a:t>
            </a:r>
          </a:p>
          <a:p>
            <a:r>
              <a:rPr lang="en-GB"/>
              <a:t>Distributed Science</a:t>
            </a:r>
            <a:endParaRPr lang="en-GB" sz="900"/>
          </a:p>
          <a:p>
            <a:r>
              <a:rPr lang="en-GB"/>
              <a:t>Niche Science</a:t>
            </a:r>
          </a:p>
          <a:p>
            <a:endParaRPr lang="en-GB"/>
          </a:p>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fundamental error</a:t>
            </a:r>
            <a:r>
              <a:rPr lang="en-US" baseline="0" dirty="0" smtClean="0"/>
              <a:t> made by computer scientists, and it’s probably the fault of the database community, is to assume that semantic integration is a prerequisite for query and analytics.</a:t>
            </a:r>
          </a:p>
          <a:p>
            <a:endParaRPr lang="en-US" baseline="0" dirty="0" smtClean="0"/>
          </a:p>
          <a:p>
            <a:r>
              <a:rPr lang="en-US" baseline="0" dirty="0" smtClean="0"/>
              <a:t>It isn’t.  It’s the final goal, not some insignificant preamble to analysis.</a:t>
            </a:r>
          </a:p>
          <a:p>
            <a:endParaRPr lang="en-US" baseline="0" dirty="0" smtClean="0"/>
          </a:p>
          <a:p>
            <a:r>
              <a:rPr lang="en-US" baseline="0" dirty="0" smtClean="0"/>
              <a:t>Domain scientists know this – they take a very pragmatic approach.  They write code to do data handling, they write code to do analytics, and they do data integration on the fly in a task-specific way.</a:t>
            </a:r>
          </a:p>
          <a:p>
            <a:endParaRPr lang="en-US" baseline="0" dirty="0" smtClean="0"/>
          </a:p>
          <a:p>
            <a:r>
              <a:rPr lang="en-US" baseline="0" dirty="0" smtClean="0"/>
              <a:t>So one of my goals is to convince you of is that you can decouple declarative query from semantic integration, and doing so gives scientists a very powerful tool.</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45</a:t>
            </a:fld>
            <a:endParaRPr lang="en-US"/>
          </a:p>
        </p:txBody>
      </p:sp>
    </p:spTree>
    <p:extLst>
      <p:ext uri="{BB962C8B-B14F-4D97-AF65-F5344CB8AC3E}">
        <p14:creationId xmlns:p14="http://schemas.microsoft.com/office/powerpoint/2010/main" val="354627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98AF23-2723-F349-A9CF-D215D0E89311}" type="slidenum">
              <a:rPr lang="en-US"/>
              <a:pPr/>
              <a:t>3</a:t>
            </a:fld>
            <a:endParaRPr lang="en-US"/>
          </a:p>
        </p:txBody>
      </p:sp>
      <p:sp>
        <p:nvSpPr>
          <p:cNvPr id="258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8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BB4E4-E9D5-6340-85DB-D13D19F986DB}" type="slidenum">
              <a:rPr lang="en-US"/>
              <a:pPr/>
              <a:t>4</a:t>
            </a:fld>
            <a:endParaRPr lang="en-US"/>
          </a:p>
        </p:txBody>
      </p:sp>
      <p:sp>
        <p:nvSpPr>
          <p:cNvPr id="514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4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6493" tIns="43247" rIns="86493" bIns="43247"/>
          <a:lstStyle/>
          <a:p>
            <a:endParaRPr lang="en-US"/>
          </a:p>
          <a:p>
            <a:r>
              <a:rPr lang="en-US"/>
              <a:t>In all fields of science, data is starting to come in faster than it can be analyzed, so we need to advance and proliferate computational technologies in sensor networking, databases and data mining, visualization, machine learning, and cluster/cloud computing.</a:t>
            </a:r>
          </a:p>
          <a:p>
            <a:endParaRPr lang="en-US"/>
          </a:p>
          <a:p>
            <a:r>
              <a:rPr lang="en-US"/>
              <a:t>And if we don</a:t>
            </a:r>
            <a:r>
              <a:rPr lang="ja-JP" altLang="en-US">
                <a:latin typeface="Arial"/>
              </a:rPr>
              <a:t>’</a:t>
            </a:r>
            <a:r>
              <a:rPr lang="en-US"/>
              <a:t>t, we see UW losing its competitive edge.  </a:t>
            </a:r>
          </a:p>
          <a:p>
            <a:endParaRPr lang="en-US"/>
          </a:p>
          <a:p>
            <a:r>
              <a:rPr lang="en-US"/>
              <a:t>The mission of the eScience Institute is to prevent that from happening </a:t>
            </a:r>
          </a:p>
          <a:p>
            <a:endParaRPr lang="en-US"/>
          </a:p>
          <a:p>
            <a:r>
              <a:rPr lang="en-US"/>
              <a:t>So by the animation loophole, there we go. </a:t>
            </a:r>
          </a:p>
          <a:p>
            <a:endParaRPr lang="en-US"/>
          </a:p>
          <a:p>
            <a:r>
              <a:rPr lang="en-US"/>
              <a:t>Funding!  We have $1M from the state, and we just got a nice award from the Moore foundation, and several proposals outstandind. </a:t>
            </a:r>
          </a:p>
          <a:p>
            <a:endParaRPr lang="en-US"/>
          </a:p>
          <a:p>
            <a:r>
              <a:rPr lang="en-US"/>
              <a:t>People! We have a fantastic team: Dave Beck in Biosciences, Jeff Gardner in Astrophysics and HPC, myself in Databases, Ed and Erik, Mette Peters in Health Sciences, and Chance Reshke in large-scale computing platforms.</a:t>
            </a:r>
          </a:p>
          <a:p>
            <a:endParaRPr lang="en-US"/>
          </a:p>
          <a:p>
            <a:r>
              <a:rPr lang="en-US"/>
              <a:t>And there</a:t>
            </a:r>
            <a:r>
              <a:rPr lang="ja-JP" altLang="en-US">
                <a:latin typeface="Arial"/>
              </a:rPr>
              <a:t>’</a:t>
            </a:r>
            <a:r>
              <a:rPr lang="en-US"/>
              <a:t>s our URL: escience.washington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eSciec</a:t>
            </a:r>
          </a:p>
        </p:txBody>
      </p:sp>
      <p:sp>
        <p:nvSpPr>
          <p:cNvPr id="4" name="Slide Number Placeholder 3"/>
          <p:cNvSpPr>
            <a:spLocks noGrp="1"/>
          </p:cNvSpPr>
          <p:nvPr>
            <p:ph type="sldNum" sz="quarter" idx="10"/>
          </p:nvPr>
        </p:nvSpPr>
        <p:spPr/>
        <p:txBody>
          <a:bodyPr/>
          <a:lstStyle/>
          <a:p>
            <a:fld id="{1B2C4DC8-0FA3-3C40-B18F-539AC78115EF}" type="slidenum">
              <a:rPr lang="en-US" smtClean="0"/>
              <a:t>7</a:t>
            </a:fld>
            <a:endParaRPr lang="en-US"/>
          </a:p>
        </p:txBody>
      </p:sp>
    </p:spTree>
    <p:extLst>
      <p:ext uri="{BB962C8B-B14F-4D97-AF65-F5344CB8AC3E}">
        <p14:creationId xmlns:p14="http://schemas.microsoft.com/office/powerpoint/2010/main" val="176876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
            </a:r>
            <a:r>
              <a:rPr lang="en-US" baseline="0"/>
              <a:t> data frames or matrices?</a:t>
            </a:r>
          </a:p>
          <a:p>
            <a:r>
              <a:rPr lang="en-US" baseline="0"/>
              <a:t>Hadoop or MapReduce?</a:t>
            </a:r>
          </a:p>
          <a:p>
            <a:r>
              <a:rPr lang="en-US" baseline="0"/>
              <a:t>Greenplum or Relational Algebra?</a:t>
            </a:r>
          </a:p>
        </p:txBody>
      </p:sp>
      <p:sp>
        <p:nvSpPr>
          <p:cNvPr id="4" name="Slide Number Placeholder 3"/>
          <p:cNvSpPr>
            <a:spLocks noGrp="1"/>
          </p:cNvSpPr>
          <p:nvPr>
            <p:ph type="sldNum" sz="quarter" idx="10"/>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417270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much statistical sophistcation do you emphasize? </a:t>
            </a:r>
          </a:p>
          <a:p>
            <a:endParaRPr lang="en-US" baseline="0"/>
          </a:p>
          <a:p>
            <a:r>
              <a:rPr lang="en-US" baseline="0"/>
              <a:t>Select, project, join</a:t>
            </a:r>
          </a:p>
          <a:p>
            <a:r>
              <a:rPr lang="en-US" baseline="0"/>
              <a:t>slicing and dicing tables</a:t>
            </a:r>
          </a:p>
          <a:p>
            <a:r>
              <a:rPr lang="en-US" baseline="0"/>
              <a:t>key value stores</a:t>
            </a:r>
          </a:p>
          <a:p>
            <a:endParaRPr lang="en-US" baseline="0"/>
          </a:p>
          <a:p>
            <a:r>
              <a:rPr lang="en-US" baseline="0"/>
              <a:t>vs</a:t>
            </a:r>
          </a:p>
          <a:p>
            <a:endParaRPr lang="en-US" baseline="0"/>
          </a:p>
          <a:p>
            <a:r>
              <a:rPr lang="en-US" baseline="0"/>
              <a:t>Linear algebra</a:t>
            </a:r>
          </a:p>
          <a:p>
            <a:r>
              <a:rPr lang="en-US" baseline="0"/>
              <a:t>EM</a:t>
            </a:r>
          </a:p>
          <a:p>
            <a:r>
              <a:rPr lang="en-US" baseline="0"/>
              <a:t>Gradient descent</a:t>
            </a:r>
          </a:p>
          <a:p>
            <a:r>
              <a:rPr lang="en-US" baseline="0"/>
              <a:t>Statistical pattern recognition</a:t>
            </a:r>
          </a:p>
          <a:p>
            <a:r>
              <a:rPr lang="en-US" baseline="0"/>
              <a:t>Unsupervised learning</a:t>
            </a:r>
          </a:p>
        </p:txBody>
      </p:sp>
      <p:sp>
        <p:nvSpPr>
          <p:cNvPr id="4" name="Slide Number Placeholder 3"/>
          <p:cNvSpPr>
            <a:spLocks noGrp="1"/>
          </p:cNvSpPr>
          <p:nvPr>
            <p:ph type="sldNum" sz="quarter" idx="10"/>
          </p:nvPr>
        </p:nvSpPr>
        <p:spPr/>
        <p:txBody>
          <a:bodyPr/>
          <a:lstStyle/>
          <a:p>
            <a:fld id="{1B2C4DC8-0FA3-3C40-B18F-539AC78115EF}" type="slidenum">
              <a:rPr lang="en-US" smtClean="0"/>
              <a:t>12</a:t>
            </a:fld>
            <a:endParaRPr lang="en-US"/>
          </a:p>
        </p:txBody>
      </p:sp>
    </p:spTree>
    <p:extLst>
      <p:ext uri="{BB962C8B-B14F-4D97-AF65-F5344CB8AC3E}">
        <p14:creationId xmlns:p14="http://schemas.microsoft.com/office/powerpoint/2010/main" val="22864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R to analyze survey results</a:t>
            </a:r>
          </a:p>
          <a:p>
            <a:endParaRPr lang="en-US" baseline="0"/>
          </a:p>
          <a:p>
            <a:r>
              <a:rPr lang="en-US" baseline="0"/>
              <a:t>Using Hadoop to analyze clickstream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13</a:t>
            </a:fld>
            <a:endParaRPr lang="en-US"/>
          </a:p>
        </p:txBody>
      </p:sp>
    </p:spTree>
    <p:extLst>
      <p:ext uri="{BB962C8B-B14F-4D97-AF65-F5344CB8AC3E}">
        <p14:creationId xmlns:p14="http://schemas.microsoft.com/office/powerpoint/2010/main" val="408540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much programming background do</a:t>
            </a:r>
            <a:r>
              <a:rPr lang="en-US" baseline="0"/>
              <a:t> you assume?  How much do you teach?</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14</a:t>
            </a:fld>
            <a:endParaRPr lang="en-US"/>
          </a:p>
        </p:txBody>
      </p:sp>
    </p:spTree>
    <p:extLst>
      <p:ext uri="{BB962C8B-B14F-4D97-AF65-F5344CB8AC3E}">
        <p14:creationId xmlns:p14="http://schemas.microsoft.com/office/powerpoint/2010/main" val="1514835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23</a:t>
            </a:fld>
            <a:endParaRPr lang="en-US"/>
          </a:p>
        </p:txBody>
      </p:sp>
    </p:spTree>
    <p:extLst>
      <p:ext uri="{BB962C8B-B14F-4D97-AF65-F5344CB8AC3E}">
        <p14:creationId xmlns:p14="http://schemas.microsoft.com/office/powerpoint/2010/main" val="2005677030"/>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10/9/12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10/9/12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10/9/12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10/9/12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10/9/12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6.jpe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3"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image" Target="../media/image31.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5.jpe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image" Target="../media/image5.jpeg"/><Relationship Id="rId5" Type="http://schemas.openxmlformats.org/officeDocument/2006/relationships/image" Target="../media/image9.png"/><Relationship Id="rId7"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2.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6" Type="http://schemas.openxmlformats.org/officeDocument/2006/relationships/hyperlink" Target="mailto:billhowe@cs.washington.edu" TargetMode="External"/><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hyperlink" Target="https://www.coursera.org/course/datasci" TargetMode="External"/><Relationship Id="rId3" Type="http://schemas.openxmlformats.org/officeDocument/2006/relationships/hyperlink" Target="http://www.pce.uw.edu/courses/data-science-intro" TargetMode="External"/><Relationship Id="rId5" Type="http://schemas.openxmlformats.org/officeDocument/2006/relationships/hyperlink" Target="http://escience.washington.edu"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1.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jpeg"/><Relationship Id="rId6" Type="http://schemas.openxmlformats.org/officeDocument/2006/relationships/image" Target="../media/image42.jpeg"/></Relationships>
</file>

<file path=ppt/slides/_rels/slide44.xml.rels><?xml version="1.0" encoding="UTF-8" standalone="yes"?>
<Relationships xmlns="http://schemas.openxmlformats.org/package/2006/relationships"><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Data Science Curricula at the University of Washington</a:t>
            </a:r>
          </a:p>
        </p:txBody>
      </p:sp>
      <p:sp>
        <p:nvSpPr>
          <p:cNvPr id="2" name="Date Placeholder 1"/>
          <p:cNvSpPr>
            <a:spLocks noGrp="1"/>
          </p:cNvSpPr>
          <p:nvPr>
            <p:ph type="dt" sz="half" idx="10"/>
          </p:nvPr>
        </p:nvSpPr>
        <p:spPr/>
        <p:txBody>
          <a:bodyPr/>
          <a:lstStyle/>
          <a:p>
            <a:fld id="{608AF7C1-51AA-C340-BDB5-84CB8580F8E0}"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
        <p:nvSpPr>
          <p:cNvPr id="7" name="Rectangle 6"/>
          <p:cNvSpPr/>
          <p:nvPr/>
        </p:nvSpPr>
        <p:spPr>
          <a:xfrm>
            <a:off x="4343400" y="136038"/>
            <a:ext cx="4702174" cy="1752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2" descr="eScien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818969"/>
            <a:ext cx="1102702" cy="10696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Moore_Logo_(High_Res).jpg                                      002A88A3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653" y="609600"/>
            <a:ext cx="2470149" cy="870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MSR-logo.jpg                                                   003D88EE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277" y="292766"/>
            <a:ext cx="1863485" cy="5227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ns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275" y="911135"/>
            <a:ext cx="959017" cy="95901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10</a:t>
            </a:fld>
            <a:endParaRPr lang="en-US"/>
          </a:p>
        </p:txBody>
      </p:sp>
      <p:sp>
        <p:nvSpPr>
          <p:cNvPr id="6" name="TextBox 5"/>
          <p:cNvSpPr txBox="1"/>
          <p:nvPr/>
        </p:nvSpPr>
        <p:spPr>
          <a:xfrm>
            <a:off x="1143000" y="1676400"/>
            <a:ext cx="7010400" cy="1384995"/>
          </a:xfrm>
          <a:prstGeom prst="rect">
            <a:avLst/>
          </a:prstGeom>
          <a:noFill/>
        </p:spPr>
        <p:txBody>
          <a:bodyPr wrap="square" rtlCol="0">
            <a:spAutoFit/>
          </a:bodyPr>
          <a:lstStyle/>
          <a:p>
            <a:r>
              <a:rPr lang="en-US" sz="2800" i="1"/>
              <a:t>“I worry that the Data Scientist role is like the mythical “webmaster” of the 90s: master of all trades.”</a:t>
            </a:r>
          </a:p>
        </p:txBody>
      </p:sp>
      <p:sp>
        <p:nvSpPr>
          <p:cNvPr id="7" name="TextBox 6"/>
          <p:cNvSpPr txBox="1"/>
          <p:nvPr/>
        </p:nvSpPr>
        <p:spPr>
          <a:xfrm>
            <a:off x="3962400" y="3429000"/>
            <a:ext cx="5029200" cy="461665"/>
          </a:xfrm>
          <a:prstGeom prst="rect">
            <a:avLst/>
          </a:prstGeom>
          <a:noFill/>
        </p:spPr>
        <p:txBody>
          <a:bodyPr wrap="square" rtlCol="0">
            <a:spAutoFit/>
          </a:bodyPr>
          <a:lstStyle/>
          <a:p>
            <a:r>
              <a:rPr lang="en-US" sz="2400"/>
              <a:t>-- Aaron Kimball, CTO Wibidata</a:t>
            </a:r>
          </a:p>
        </p:txBody>
      </p:sp>
    </p:spTree>
    <p:extLst>
      <p:ext uri="{BB962C8B-B14F-4D97-AF65-F5344CB8AC3E}">
        <p14:creationId xmlns:p14="http://schemas.microsoft.com/office/powerpoint/2010/main" val="234620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2362200"/>
            <a:ext cx="8229600" cy="838200"/>
          </a:xfrm>
        </p:spPr>
        <p:txBody>
          <a:bodyPr/>
          <a:lstStyle/>
          <a:p>
            <a:r>
              <a:rPr lang="en-US" sz="4000"/>
              <a:t>tools                       abstractions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Breadth</a:t>
            </a:r>
            <a:endParaRPr lang="en-US" sz="2800"/>
          </a:p>
        </p:txBody>
      </p:sp>
      <p:cxnSp>
        <p:nvCxnSpPr>
          <p:cNvPr id="9" name="Straight Arrow Connector 8"/>
          <p:cNvCxnSpPr/>
          <p:nvPr/>
        </p:nvCxnSpPr>
        <p:spPr>
          <a:xfrm>
            <a:off x="838200" y="3200400"/>
            <a:ext cx="75438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66800" y="3810000"/>
            <a:ext cx="2743200" cy="2308324"/>
          </a:xfrm>
          <a:prstGeom prst="rect">
            <a:avLst/>
          </a:prstGeom>
          <a:noFill/>
        </p:spPr>
        <p:txBody>
          <a:bodyPr wrap="square" rtlCol="0">
            <a:spAutoFit/>
          </a:bodyPr>
          <a:lstStyle/>
          <a:p>
            <a:r>
              <a:rPr lang="en-US"/>
              <a:t>Hadoop</a:t>
            </a:r>
          </a:p>
          <a:p>
            <a:endParaRPr lang="en-US"/>
          </a:p>
          <a:p>
            <a:r>
              <a:rPr lang="en-US"/>
              <a:t>PostgreSQL</a:t>
            </a:r>
          </a:p>
          <a:p>
            <a:endParaRPr lang="en-US"/>
          </a:p>
          <a:p>
            <a:r>
              <a:rPr lang="en-US"/>
              <a:t>glm(…) in R</a:t>
            </a:r>
          </a:p>
          <a:p>
            <a:endParaRPr lang="en-US"/>
          </a:p>
          <a:p>
            <a:r>
              <a:rPr lang="en-US"/>
              <a:t>Tableau</a:t>
            </a:r>
          </a:p>
          <a:p>
            <a:endParaRPr lang="en-US"/>
          </a:p>
        </p:txBody>
      </p:sp>
      <p:sp>
        <p:nvSpPr>
          <p:cNvPr id="12" name="TextBox 11"/>
          <p:cNvSpPr txBox="1"/>
          <p:nvPr/>
        </p:nvSpPr>
        <p:spPr>
          <a:xfrm>
            <a:off x="6031832" y="3810000"/>
            <a:ext cx="2350168" cy="2031325"/>
          </a:xfrm>
          <a:prstGeom prst="rect">
            <a:avLst/>
          </a:prstGeom>
          <a:noFill/>
        </p:spPr>
        <p:txBody>
          <a:bodyPr wrap="square" rtlCol="0">
            <a:spAutoFit/>
          </a:bodyPr>
          <a:lstStyle/>
          <a:p>
            <a:r>
              <a:rPr lang="en-US"/>
              <a:t>MapReduce</a:t>
            </a:r>
          </a:p>
          <a:p>
            <a:endParaRPr lang="en-US"/>
          </a:p>
          <a:p>
            <a:r>
              <a:rPr lang="en-US"/>
              <a:t>Relational Algebra</a:t>
            </a:r>
          </a:p>
          <a:p>
            <a:endParaRPr lang="en-US"/>
          </a:p>
          <a:p>
            <a:r>
              <a:rPr lang="en-US"/>
              <a:t>Logistic Regression</a:t>
            </a:r>
          </a:p>
          <a:p>
            <a:endParaRPr lang="en-US"/>
          </a:p>
          <a:p>
            <a:r>
              <a:rPr lang="en-US"/>
              <a:t>InfoVis</a:t>
            </a:r>
          </a:p>
        </p:txBody>
      </p:sp>
    </p:spTree>
    <p:extLst>
      <p:ext uri="{BB962C8B-B14F-4D97-AF65-F5344CB8AC3E}">
        <p14:creationId xmlns:p14="http://schemas.microsoft.com/office/powerpoint/2010/main" val="265129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structures                       statistics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12</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Depth</a:t>
            </a:r>
            <a:endParaRPr lang="en-US" sz="2800"/>
          </a:p>
        </p:txBody>
      </p:sp>
      <p:sp>
        <p:nvSpPr>
          <p:cNvPr id="2" name="TextBox 1"/>
          <p:cNvSpPr txBox="1"/>
          <p:nvPr/>
        </p:nvSpPr>
        <p:spPr>
          <a:xfrm>
            <a:off x="1066800" y="3733800"/>
            <a:ext cx="2286000" cy="1938992"/>
          </a:xfrm>
          <a:prstGeom prst="rect">
            <a:avLst/>
          </a:prstGeom>
          <a:noFill/>
        </p:spPr>
        <p:txBody>
          <a:bodyPr wrap="square" rtlCol="0">
            <a:spAutoFit/>
          </a:bodyPr>
          <a:lstStyle/>
          <a:p>
            <a:r>
              <a:rPr lang="en-US" sz="2000"/>
              <a:t>Management</a:t>
            </a:r>
          </a:p>
          <a:p>
            <a:endParaRPr lang="en-US" sz="2000"/>
          </a:p>
          <a:p>
            <a:r>
              <a:rPr lang="en-US" sz="2000"/>
              <a:t>Relational Algebra</a:t>
            </a:r>
          </a:p>
          <a:p>
            <a:endParaRPr lang="en-US" sz="2000"/>
          </a:p>
          <a:p>
            <a:r>
              <a:rPr lang="en-US" sz="2000"/>
              <a:t>Standards</a:t>
            </a:r>
            <a:endParaRPr lang="en-US" sz="2000"/>
          </a:p>
          <a:p>
            <a:endParaRPr lang="en-US" sz="2000"/>
          </a:p>
        </p:txBody>
      </p:sp>
      <p:sp>
        <p:nvSpPr>
          <p:cNvPr id="9" name="TextBox 8"/>
          <p:cNvSpPr txBox="1"/>
          <p:nvPr/>
        </p:nvSpPr>
        <p:spPr>
          <a:xfrm>
            <a:off x="6324600" y="3710346"/>
            <a:ext cx="2286000" cy="1631216"/>
          </a:xfrm>
          <a:prstGeom prst="rect">
            <a:avLst/>
          </a:prstGeom>
          <a:noFill/>
        </p:spPr>
        <p:txBody>
          <a:bodyPr wrap="square" rtlCol="0">
            <a:spAutoFit/>
          </a:bodyPr>
          <a:lstStyle/>
          <a:p>
            <a:r>
              <a:rPr lang="en-US" sz="2000"/>
              <a:t>Analysis</a:t>
            </a:r>
          </a:p>
          <a:p>
            <a:endParaRPr lang="en-US" sz="2000"/>
          </a:p>
          <a:p>
            <a:r>
              <a:rPr lang="en-US" sz="2000"/>
              <a:t>Linear Algebra</a:t>
            </a:r>
          </a:p>
          <a:p>
            <a:endParaRPr lang="en-US" sz="2000"/>
          </a:p>
          <a:p>
            <a:r>
              <a:rPr lang="en-US" sz="2000"/>
              <a:t>ad hoc files</a:t>
            </a:r>
          </a:p>
        </p:txBody>
      </p:sp>
      <p:cxnSp>
        <p:nvCxnSpPr>
          <p:cNvPr id="10" name="Straight Arrow Connector 9"/>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9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4000"/>
              <a:t>desktop                        cloud</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13</a:t>
            </a:fld>
            <a:endParaRPr lang="en-US"/>
          </a:p>
        </p:txBody>
      </p:sp>
      <p:sp>
        <p:nvSpPr>
          <p:cNvPr id="15" name="TextBox 14"/>
          <p:cNvSpPr txBox="1"/>
          <p:nvPr/>
        </p:nvSpPr>
        <p:spPr>
          <a:xfrm>
            <a:off x="609600" y="914400"/>
            <a:ext cx="2971800" cy="646331"/>
          </a:xfrm>
          <a:prstGeom prst="rect">
            <a:avLst/>
          </a:prstGeom>
          <a:noFill/>
        </p:spPr>
        <p:txBody>
          <a:bodyPr wrap="square" rtlCol="0">
            <a:spAutoFit/>
          </a:bodyPr>
          <a:lstStyle/>
          <a:p>
            <a:r>
              <a:rPr lang="en-US" sz="3600"/>
              <a:t>Scale</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71600" y="3733800"/>
            <a:ext cx="2209800" cy="1477328"/>
          </a:xfrm>
          <a:prstGeom prst="rect">
            <a:avLst/>
          </a:prstGeom>
          <a:noFill/>
        </p:spPr>
        <p:txBody>
          <a:bodyPr wrap="square" rtlCol="0">
            <a:spAutoFit/>
          </a:bodyPr>
          <a:lstStyle/>
          <a:p>
            <a:r>
              <a:rPr lang="en-US"/>
              <a:t>main memory</a:t>
            </a:r>
          </a:p>
          <a:p>
            <a:endParaRPr lang="en-US"/>
          </a:p>
          <a:p>
            <a:r>
              <a:rPr lang="en-US"/>
              <a:t>R</a:t>
            </a:r>
          </a:p>
          <a:p>
            <a:endParaRPr lang="en-US"/>
          </a:p>
          <a:p>
            <a:r>
              <a:rPr lang="en-US"/>
              <a:t>local files</a:t>
            </a:r>
          </a:p>
        </p:txBody>
      </p:sp>
      <p:sp>
        <p:nvSpPr>
          <p:cNvPr id="10" name="TextBox 9"/>
          <p:cNvSpPr txBox="1"/>
          <p:nvPr/>
        </p:nvSpPr>
        <p:spPr>
          <a:xfrm>
            <a:off x="6553199" y="3690594"/>
            <a:ext cx="2100179" cy="1477328"/>
          </a:xfrm>
          <a:prstGeom prst="rect">
            <a:avLst/>
          </a:prstGeom>
          <a:noFill/>
        </p:spPr>
        <p:txBody>
          <a:bodyPr wrap="square" rtlCol="0">
            <a:spAutoFit/>
          </a:bodyPr>
          <a:lstStyle/>
          <a:p>
            <a:r>
              <a:rPr lang="en-US"/>
              <a:t>distributed</a:t>
            </a:r>
          </a:p>
          <a:p>
            <a:endParaRPr lang="en-US"/>
          </a:p>
          <a:p>
            <a:r>
              <a:rPr lang="en-US"/>
              <a:t>Hadoop</a:t>
            </a:r>
          </a:p>
          <a:p>
            <a:endParaRPr lang="en-US"/>
          </a:p>
          <a:p>
            <a:r>
              <a:rPr lang="en-US"/>
              <a:t>S3, Azure Storage</a:t>
            </a:r>
          </a:p>
        </p:txBody>
      </p:sp>
    </p:spTree>
    <p:extLst>
      <p:ext uri="{BB962C8B-B14F-4D97-AF65-F5344CB8AC3E}">
        <p14:creationId xmlns:p14="http://schemas.microsoft.com/office/powerpoint/2010/main" val="194392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hackers                         analysts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14</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Target</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95400" y="3810000"/>
            <a:ext cx="2057400" cy="923330"/>
          </a:xfrm>
          <a:prstGeom prst="rect">
            <a:avLst/>
          </a:prstGeom>
          <a:noFill/>
        </p:spPr>
        <p:txBody>
          <a:bodyPr wrap="square" rtlCol="0">
            <a:spAutoFit/>
          </a:bodyPr>
          <a:lstStyle/>
          <a:p>
            <a:r>
              <a:rPr lang="en-US"/>
              <a:t>Assume proficiency in Python, Java, R</a:t>
            </a:r>
          </a:p>
        </p:txBody>
      </p:sp>
      <p:sp>
        <p:nvSpPr>
          <p:cNvPr id="10" name="TextBox 9"/>
          <p:cNvSpPr txBox="1"/>
          <p:nvPr/>
        </p:nvSpPr>
        <p:spPr>
          <a:xfrm>
            <a:off x="6078620" y="3801070"/>
            <a:ext cx="2379579" cy="646331"/>
          </a:xfrm>
          <a:prstGeom prst="rect">
            <a:avLst/>
          </a:prstGeom>
          <a:noFill/>
        </p:spPr>
        <p:txBody>
          <a:bodyPr wrap="square" rtlCol="0">
            <a:spAutoFit/>
          </a:bodyPr>
          <a:lstStyle/>
          <a:p>
            <a:r>
              <a:rPr lang="en-US"/>
              <a:t>Assume little or no programming</a:t>
            </a:r>
          </a:p>
        </p:txBody>
      </p:sp>
    </p:spTree>
    <p:extLst>
      <p:ext uri="{BB962C8B-B14F-4D97-AF65-F5344CB8AC3E}">
        <p14:creationId xmlns:p14="http://schemas.microsoft.com/office/powerpoint/2010/main" val="58688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15</a:t>
            </a:fld>
            <a:endParaRPr lang="en-US"/>
          </a:p>
        </p:txBody>
      </p:sp>
      <p:sp>
        <p:nvSpPr>
          <p:cNvPr id="6" name="Pie 5"/>
          <p:cNvSpPr/>
          <p:nvPr/>
        </p:nvSpPr>
        <p:spPr>
          <a:xfrm>
            <a:off x="3400932" y="1447800"/>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5747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45880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3920964" y="1219200"/>
            <a:ext cx="470568" cy="105021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Pie 13"/>
          <p:cNvSpPr/>
          <p:nvPr/>
        </p:nvSpPr>
        <p:spPr>
          <a:xfrm>
            <a:off x="3429000" y="3886200"/>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6027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46161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3920964" y="3657600"/>
            <a:ext cx="498636"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1" name="Pie 20"/>
          <p:cNvSpPr/>
          <p:nvPr/>
        </p:nvSpPr>
        <p:spPr>
          <a:xfrm>
            <a:off x="3400932" y="2667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34771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46281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4391532" y="2438400"/>
            <a:ext cx="4090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Pie 27"/>
          <p:cNvSpPr/>
          <p:nvPr/>
        </p:nvSpPr>
        <p:spPr>
          <a:xfrm>
            <a:off x="3477132" y="5181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4009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47043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V="1">
            <a:off x="4467732" y="4953000"/>
            <a:ext cx="5614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0" y="1600200"/>
            <a:ext cx="1600200" cy="369332"/>
          </a:xfrm>
          <a:prstGeom prst="rect">
            <a:avLst/>
          </a:prstGeom>
          <a:noFill/>
        </p:spPr>
        <p:txBody>
          <a:bodyPr wrap="square" rtlCol="0">
            <a:spAutoFit/>
          </a:bodyPr>
          <a:lstStyle/>
          <a:p>
            <a:r>
              <a:rPr lang="en-US"/>
              <a:t>Breadth</a:t>
            </a:r>
          </a:p>
        </p:txBody>
      </p:sp>
      <p:sp>
        <p:nvSpPr>
          <p:cNvPr id="25" name="TextBox 24"/>
          <p:cNvSpPr txBox="1"/>
          <p:nvPr/>
        </p:nvSpPr>
        <p:spPr>
          <a:xfrm>
            <a:off x="1600200" y="2819400"/>
            <a:ext cx="1600200" cy="369332"/>
          </a:xfrm>
          <a:prstGeom prst="rect">
            <a:avLst/>
          </a:prstGeom>
          <a:noFill/>
        </p:spPr>
        <p:txBody>
          <a:bodyPr wrap="square" rtlCol="0">
            <a:spAutoFit/>
          </a:bodyPr>
          <a:lstStyle/>
          <a:p>
            <a:r>
              <a:rPr lang="en-US"/>
              <a:t>Depth</a:t>
            </a:r>
          </a:p>
        </p:txBody>
      </p:sp>
      <p:sp>
        <p:nvSpPr>
          <p:cNvPr id="26" name="TextBox 25"/>
          <p:cNvSpPr txBox="1"/>
          <p:nvPr/>
        </p:nvSpPr>
        <p:spPr>
          <a:xfrm>
            <a:off x="1636295" y="4050268"/>
            <a:ext cx="1600200" cy="369332"/>
          </a:xfrm>
          <a:prstGeom prst="rect">
            <a:avLst/>
          </a:prstGeom>
          <a:noFill/>
        </p:spPr>
        <p:txBody>
          <a:bodyPr wrap="square" rtlCol="0">
            <a:spAutoFit/>
          </a:bodyPr>
          <a:lstStyle/>
          <a:p>
            <a:r>
              <a:rPr lang="en-US"/>
              <a:t>Scale</a:t>
            </a:r>
          </a:p>
        </p:txBody>
      </p:sp>
      <p:sp>
        <p:nvSpPr>
          <p:cNvPr id="27" name="TextBox 26"/>
          <p:cNvSpPr txBox="1"/>
          <p:nvPr/>
        </p:nvSpPr>
        <p:spPr>
          <a:xfrm>
            <a:off x="1636295" y="5377934"/>
            <a:ext cx="1600200" cy="369332"/>
          </a:xfrm>
          <a:prstGeom prst="rect">
            <a:avLst/>
          </a:prstGeom>
          <a:noFill/>
        </p:spPr>
        <p:txBody>
          <a:bodyPr wrap="square" rtlCol="0">
            <a:spAutoFit/>
          </a:bodyPr>
          <a:lstStyle/>
          <a:p>
            <a:r>
              <a:rPr lang="en-US"/>
              <a:t>Target</a:t>
            </a:r>
          </a:p>
        </p:txBody>
      </p:sp>
    </p:spTree>
    <p:extLst>
      <p:ext uri="{BB962C8B-B14F-4D97-AF65-F5344CB8AC3E}">
        <p14:creationId xmlns:p14="http://schemas.microsoft.com/office/powerpoint/2010/main" val="2712843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icture 7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629405"/>
            <a:ext cx="8317460" cy="507936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16</a:t>
            </a:fld>
            <a:endParaRPr lang="en-US"/>
          </a:p>
        </p:txBody>
      </p:sp>
      <p:grpSp>
        <p:nvGrpSpPr>
          <p:cNvPr id="13" name="Group 12"/>
          <p:cNvGrpSpPr/>
          <p:nvPr/>
        </p:nvGrpSpPr>
        <p:grpSpPr>
          <a:xfrm>
            <a:off x="6416846" y="1371600"/>
            <a:ext cx="2438400" cy="5698416"/>
            <a:chOff x="5109408" y="1143000"/>
            <a:chExt cx="2438400" cy="5698416"/>
          </a:xfrm>
        </p:grpSpPr>
        <p:sp>
          <p:nvSpPr>
            <p:cNvPr id="10" name="Rectangle 9"/>
            <p:cNvSpPr/>
            <p:nvPr/>
          </p:nvSpPr>
          <p:spPr>
            <a:xfrm>
              <a:off x="5109408" y="1143000"/>
              <a:ext cx="2438400" cy="495224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ie 24"/>
            <p:cNvSpPr/>
            <p:nvPr/>
          </p:nvSpPr>
          <p:spPr>
            <a:xfrm>
              <a:off x="5241768" y="1431216"/>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69836" y="3869616"/>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41768" y="2650416"/>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17968" y="5165016"/>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5562600" y="1219200"/>
              <a:ext cx="657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562600" y="3810000"/>
              <a:ext cx="6858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3328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478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ie 24"/>
          <p:cNvSpPr/>
          <p:nvPr/>
        </p:nvSpPr>
        <p:spPr>
          <a:xfrm>
            <a:off x="5229732" y="1434432"/>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7800" y="3872832"/>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29732" y="2653632"/>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5932" y="5168232"/>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17</a:t>
            </a:fld>
            <a:endParaRPr lang="en-US"/>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371600"/>
            <a:ext cx="790068"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791200" y="3657600"/>
            <a:ext cx="457200"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23661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05332" y="1676400"/>
            <a:ext cx="2895600" cy="1077218"/>
          </a:xfrm>
          <a:prstGeom prst="rect">
            <a:avLst/>
          </a:prstGeom>
          <a:noFill/>
        </p:spPr>
        <p:txBody>
          <a:bodyPr wrap="square" rtlCol="0">
            <a:spAutoFit/>
          </a:bodyPr>
          <a:lstStyle/>
          <a:p>
            <a:r>
              <a:rPr lang="en-US" sz="3200"/>
              <a:t>Machine Learning</a:t>
            </a:r>
          </a:p>
        </p:txBody>
      </p:sp>
      <p:pic>
        <p:nvPicPr>
          <p:cNvPr id="8" name="Picture 7" descr="Picture 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298"/>
            <a:ext cx="9144000" cy="5236502"/>
          </a:xfrm>
          <a:prstGeom prst="rect">
            <a:avLst/>
          </a:prstGeom>
        </p:spPr>
      </p:pic>
      <p:pic>
        <p:nvPicPr>
          <p:cNvPr id="10" name="Picture 9"/>
          <p:cNvPicPr>
            <a:picLocks noChangeAspect="1"/>
          </p:cNvPicPr>
          <p:nvPr/>
        </p:nvPicPr>
        <p:blipFill>
          <a:blip r:embed="rId3"/>
          <a:stretch>
            <a:fillRect/>
          </a:stretch>
        </p:blipFill>
        <p:spPr>
          <a:xfrm>
            <a:off x="0" y="0"/>
            <a:ext cx="1828800" cy="1270000"/>
          </a:xfrm>
          <a:prstGeom prst="rect">
            <a:avLst/>
          </a:prstGeom>
        </p:spPr>
      </p:pic>
      <p:grpSp>
        <p:nvGrpSpPr>
          <p:cNvPr id="33" name="Group 32"/>
          <p:cNvGrpSpPr/>
          <p:nvPr/>
        </p:nvGrpSpPr>
        <p:grpSpPr>
          <a:xfrm>
            <a:off x="6858000" y="986591"/>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21143"/>
              <a:ext cx="2286000" cy="5719009"/>
              <a:chOff x="5229732" y="1143000"/>
              <a:chExt cx="2286000" cy="5719009"/>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a:endCxn id="34" idx="0"/>
              </p:cNvCxnSpPr>
              <p:nvPr/>
            </p:nvCxnSpPr>
            <p:spPr>
              <a:xfrm flipV="1">
                <a:off x="6220332" y="1143000"/>
                <a:ext cx="113640"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V="1">
                <a:off x="6220332" y="2671009"/>
                <a:ext cx="790068" cy="8176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H="1" flipV="1">
                <a:off x="5610732" y="5109409"/>
                <a:ext cx="685800" cy="8938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12" name="Picture 11"/>
          <p:cNvPicPr>
            <a:picLocks noChangeAspect="1"/>
          </p:cNvPicPr>
          <p:nvPr/>
        </p:nvPicPr>
        <p:blipFill>
          <a:blip r:embed="rId4"/>
          <a:stretch>
            <a:fillRect/>
          </a:stretch>
        </p:blipFill>
        <p:spPr>
          <a:xfrm>
            <a:off x="5291884" y="24358"/>
            <a:ext cx="1054100" cy="1803400"/>
          </a:xfrm>
          <a:prstGeom prst="rect">
            <a:avLst/>
          </a:prstGeom>
        </p:spPr>
      </p:pic>
      <p:sp>
        <p:nvSpPr>
          <p:cNvPr id="13" name="Rectangle 12"/>
          <p:cNvSpPr/>
          <p:nvPr/>
        </p:nvSpPr>
        <p:spPr>
          <a:xfrm>
            <a:off x="6475663" y="56732"/>
            <a:ext cx="2006078" cy="369332"/>
          </a:xfrm>
          <a:prstGeom prst="rect">
            <a:avLst/>
          </a:prstGeom>
        </p:spPr>
        <p:txBody>
          <a:bodyPr wrap="none">
            <a:spAutoFit/>
          </a:bodyPr>
          <a:lstStyle/>
          <a:p>
            <a:r>
              <a:rPr lang="en-US"/>
              <a:t>William W. Cohen</a:t>
            </a:r>
          </a:p>
        </p:txBody>
      </p:sp>
    </p:spTree>
    <p:extLst>
      <p:ext uri="{BB962C8B-B14F-4D97-AF65-F5344CB8AC3E}">
        <p14:creationId xmlns:p14="http://schemas.microsoft.com/office/powerpoint/2010/main" val="4006830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8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8839200" cy="4986904"/>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18</a:t>
            </a:fld>
            <a:endParaRPr lang="en-US"/>
          </a:p>
        </p:txBody>
      </p:sp>
      <p:grpSp>
        <p:nvGrpSpPr>
          <p:cNvPr id="12" name="Group 11"/>
          <p:cNvGrpSpPr/>
          <p:nvPr/>
        </p:nvGrpSpPr>
        <p:grpSpPr>
          <a:xfrm>
            <a:off x="6858000" y="721143"/>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6468987" y="721143"/>
              <a:ext cx="2286000" cy="5719009"/>
              <a:chOff x="5229732" y="1143000"/>
              <a:chExt cx="2286000" cy="5719009"/>
            </a:xfrm>
          </p:grpSpPr>
          <p:sp>
            <p:nvSpPr>
              <p:cNvPr id="25" name="Pie 2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143000"/>
                <a:ext cx="196514"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H="1" flipV="1">
                <a:off x="5562600" y="2590800"/>
                <a:ext cx="6577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6019800" y="4953000"/>
                <a:ext cx="276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2" name="TextBox 1"/>
          <p:cNvSpPr txBox="1"/>
          <p:nvPr/>
        </p:nvSpPr>
        <p:spPr>
          <a:xfrm>
            <a:off x="1523999" y="1779336"/>
            <a:ext cx="5239303" cy="400110"/>
          </a:xfrm>
          <a:prstGeom prst="rect">
            <a:avLst/>
          </a:prstGeom>
          <a:solidFill>
            <a:schemeClr val="bg1"/>
          </a:solidFill>
        </p:spPr>
        <p:txBody>
          <a:bodyPr wrap="square" rtlCol="0">
            <a:spAutoFit/>
          </a:bodyPr>
          <a:lstStyle/>
          <a:p>
            <a:r>
              <a:rPr lang="en-US" sz="2000"/>
              <a:t>CSE 344 Introduction to Data Management</a:t>
            </a:r>
          </a:p>
        </p:txBody>
      </p:sp>
      <p:pic>
        <p:nvPicPr>
          <p:cNvPr id="13" name="Picture 12"/>
          <p:cNvPicPr>
            <a:picLocks noChangeAspect="1"/>
          </p:cNvPicPr>
          <p:nvPr/>
        </p:nvPicPr>
        <p:blipFill>
          <a:blip r:embed="rId3"/>
          <a:stretch>
            <a:fillRect/>
          </a:stretch>
        </p:blipFill>
        <p:spPr>
          <a:xfrm>
            <a:off x="5666747" y="0"/>
            <a:ext cx="1096556" cy="1371600"/>
          </a:xfrm>
          <a:prstGeom prst="rect">
            <a:avLst/>
          </a:prstGeom>
        </p:spPr>
      </p:pic>
      <p:sp>
        <p:nvSpPr>
          <p:cNvPr id="18" name="TextBox 17"/>
          <p:cNvSpPr txBox="1"/>
          <p:nvPr/>
        </p:nvSpPr>
        <p:spPr>
          <a:xfrm>
            <a:off x="6831258" y="34708"/>
            <a:ext cx="1606884" cy="646331"/>
          </a:xfrm>
          <a:prstGeom prst="rect">
            <a:avLst/>
          </a:prstGeom>
          <a:noFill/>
        </p:spPr>
        <p:txBody>
          <a:bodyPr wrap="square" rtlCol="0">
            <a:spAutoFit/>
          </a:bodyPr>
          <a:lstStyle/>
          <a:p>
            <a:r>
              <a:rPr lang="en-US"/>
              <a:t>Magda Balazinska</a:t>
            </a:r>
          </a:p>
        </p:txBody>
      </p:sp>
      <p:pic>
        <p:nvPicPr>
          <p:cNvPr id="19" name="Picture 18"/>
          <p:cNvPicPr>
            <a:picLocks noChangeAspect="1"/>
          </p:cNvPicPr>
          <p:nvPr/>
        </p:nvPicPr>
        <p:blipFill>
          <a:blip r:embed="rId4"/>
          <a:stretch>
            <a:fillRect/>
          </a:stretch>
        </p:blipFill>
        <p:spPr>
          <a:xfrm>
            <a:off x="4520517" y="34708"/>
            <a:ext cx="1119493" cy="1119493"/>
          </a:xfrm>
          <a:prstGeom prst="rect">
            <a:avLst/>
          </a:prstGeom>
        </p:spPr>
      </p:pic>
      <p:sp>
        <p:nvSpPr>
          <p:cNvPr id="34" name="TextBox 33"/>
          <p:cNvSpPr txBox="1"/>
          <p:nvPr/>
        </p:nvSpPr>
        <p:spPr>
          <a:xfrm>
            <a:off x="3741816" y="32088"/>
            <a:ext cx="1143000" cy="646331"/>
          </a:xfrm>
          <a:prstGeom prst="rect">
            <a:avLst/>
          </a:prstGeom>
          <a:noFill/>
        </p:spPr>
        <p:txBody>
          <a:bodyPr wrap="square" rtlCol="0">
            <a:spAutoFit/>
          </a:bodyPr>
          <a:lstStyle/>
          <a:p>
            <a:r>
              <a:rPr lang="en-US"/>
              <a:t>Dan Suciu</a:t>
            </a:r>
          </a:p>
        </p:txBody>
      </p:sp>
    </p:spTree>
    <p:extLst>
      <p:ext uri="{BB962C8B-B14F-4D97-AF65-F5344CB8AC3E}">
        <p14:creationId xmlns:p14="http://schemas.microsoft.com/office/powerpoint/2010/main" val="159317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58644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19</a:t>
            </a:fld>
            <a:endParaRPr lang="en-US"/>
          </a:p>
        </p:txBody>
      </p:sp>
      <p:pic>
        <p:nvPicPr>
          <p:cNvPr id="10" name="Picture 9"/>
          <p:cNvPicPr>
            <a:picLocks noChangeAspect="1"/>
          </p:cNvPicPr>
          <p:nvPr/>
        </p:nvPicPr>
        <p:blipFill>
          <a:blip r:embed="rId3"/>
          <a:stretch>
            <a:fillRect/>
          </a:stretch>
        </p:blipFill>
        <p:spPr>
          <a:xfrm>
            <a:off x="4927606" y="127000"/>
            <a:ext cx="1628268" cy="947054"/>
          </a:xfrm>
          <a:prstGeom prst="rect">
            <a:avLst/>
          </a:prstGeom>
        </p:spPr>
      </p:pic>
      <p:sp>
        <p:nvSpPr>
          <p:cNvPr id="12" name="TextBox 11"/>
          <p:cNvSpPr txBox="1"/>
          <p:nvPr/>
        </p:nvSpPr>
        <p:spPr>
          <a:xfrm>
            <a:off x="4887502" y="1014359"/>
            <a:ext cx="2006594" cy="307777"/>
          </a:xfrm>
          <a:prstGeom prst="rect">
            <a:avLst/>
          </a:prstGeom>
          <a:noFill/>
        </p:spPr>
        <p:txBody>
          <a:bodyPr wrap="square" rtlCol="0">
            <a:spAutoFit/>
          </a:bodyPr>
          <a:lstStyle/>
          <a:p>
            <a:r>
              <a:rPr lang="en-US" sz="1400"/>
              <a:t>Jeff Hammerbacher</a:t>
            </a:r>
          </a:p>
        </p:txBody>
      </p:sp>
      <p:pic>
        <p:nvPicPr>
          <p:cNvPr id="13" name="Picture 12"/>
          <p:cNvPicPr>
            <a:picLocks noChangeAspect="1"/>
          </p:cNvPicPr>
          <p:nvPr/>
        </p:nvPicPr>
        <p:blipFill>
          <a:blip r:embed="rId4"/>
          <a:stretch>
            <a:fillRect/>
          </a:stretch>
        </p:blipFill>
        <p:spPr>
          <a:xfrm>
            <a:off x="6600334" y="-24643"/>
            <a:ext cx="755955" cy="1098697"/>
          </a:xfrm>
          <a:prstGeom prst="rect">
            <a:avLst/>
          </a:prstGeom>
        </p:spPr>
      </p:pic>
      <p:sp>
        <p:nvSpPr>
          <p:cNvPr id="27" name="TextBox 26"/>
          <p:cNvSpPr txBox="1"/>
          <p:nvPr/>
        </p:nvSpPr>
        <p:spPr>
          <a:xfrm>
            <a:off x="6517454" y="1007214"/>
            <a:ext cx="2006594" cy="307777"/>
          </a:xfrm>
          <a:prstGeom prst="rect">
            <a:avLst/>
          </a:prstGeom>
          <a:noFill/>
        </p:spPr>
        <p:txBody>
          <a:bodyPr wrap="square" rtlCol="0">
            <a:spAutoFit/>
          </a:bodyPr>
          <a:lstStyle/>
          <a:p>
            <a:r>
              <a:rPr lang="en-US" sz="1400"/>
              <a:t>Mike Franklin</a:t>
            </a:r>
          </a:p>
        </p:txBody>
      </p:sp>
      <p:grpSp>
        <p:nvGrpSpPr>
          <p:cNvPr id="32" name="Group 31"/>
          <p:cNvGrpSpPr/>
          <p:nvPr/>
        </p:nvGrpSpPr>
        <p:grpSpPr>
          <a:xfrm>
            <a:off x="6858000" y="1519991"/>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98096"/>
              <a:ext cx="2286000" cy="5642056"/>
              <a:chOff x="5229732" y="1219953"/>
              <a:chExt cx="2286000" cy="5642056"/>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H="1" flipV="1">
                <a:off x="5995400" y="1219953"/>
                <a:ext cx="224932" cy="10494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431584" y="3886200"/>
                <a:ext cx="816816"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590800"/>
                <a:ext cx="56246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H="1" flipV="1">
                <a:off x="5563594" y="5182353"/>
                <a:ext cx="732938" cy="8208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088038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0" y="0"/>
            <a:ext cx="9144000" cy="6858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54979"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0"/>
            <a:ext cx="7048500" cy="6837363"/>
          </a:xfrm>
          <a:prstGeom prst="rect">
            <a:avLst/>
          </a:prstGeom>
          <a:noFill/>
          <a:extLst>
            <a:ext uri="{909E8E84-426E-40dd-AFC4-6F175D3DCCD1}">
              <a14:hiddenFill xmlns:a14="http://schemas.microsoft.com/office/drawing/2010/main">
                <a:solidFill>
                  <a:srgbClr val="FFFFFF"/>
                </a:solidFill>
              </a14:hiddenFill>
            </a:ext>
          </a:extLst>
        </p:spPr>
      </p:pic>
      <p:pic>
        <p:nvPicPr>
          <p:cNvPr id="254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70811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4" y="1600200"/>
            <a:ext cx="7946184" cy="4572000"/>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20</a:t>
            </a:fld>
            <a:endParaRPr lang="en-US"/>
          </a:p>
        </p:txBody>
      </p:sp>
      <p:sp>
        <p:nvSpPr>
          <p:cNvPr id="2" name="TextBox 1"/>
          <p:cNvSpPr txBox="1"/>
          <p:nvPr/>
        </p:nvSpPr>
        <p:spPr>
          <a:xfrm>
            <a:off x="76200" y="685800"/>
            <a:ext cx="6200268" cy="523220"/>
          </a:xfrm>
          <a:prstGeom prst="rect">
            <a:avLst/>
          </a:prstGeom>
          <a:noFill/>
        </p:spPr>
        <p:txBody>
          <a:bodyPr wrap="square" rtlCol="0">
            <a:spAutoFit/>
          </a:bodyPr>
          <a:lstStyle/>
          <a:p>
            <a:r>
              <a:rPr lang="en-US" sz="2800"/>
              <a:t>Introduction to Data Science</a:t>
            </a:r>
          </a:p>
        </p:txBody>
      </p:sp>
      <p:pic>
        <p:nvPicPr>
          <p:cNvPr id="10" name="Picture 9"/>
          <p:cNvPicPr>
            <a:picLocks noChangeAspect="1"/>
          </p:cNvPicPr>
          <p:nvPr/>
        </p:nvPicPr>
        <p:blipFill>
          <a:blip r:embed="rId3"/>
          <a:stretch>
            <a:fillRect/>
          </a:stretch>
        </p:blipFill>
        <p:spPr>
          <a:xfrm>
            <a:off x="5323304" y="13007"/>
            <a:ext cx="1270000" cy="1270000"/>
          </a:xfrm>
          <a:prstGeom prst="rect">
            <a:avLst/>
          </a:prstGeom>
        </p:spPr>
      </p:pic>
      <p:sp>
        <p:nvSpPr>
          <p:cNvPr id="19" name="TextBox 18"/>
          <p:cNvSpPr txBox="1"/>
          <p:nvPr/>
        </p:nvSpPr>
        <p:spPr>
          <a:xfrm>
            <a:off x="5257800" y="1261646"/>
            <a:ext cx="1447800" cy="338554"/>
          </a:xfrm>
          <a:prstGeom prst="rect">
            <a:avLst/>
          </a:prstGeom>
          <a:solidFill>
            <a:schemeClr val="bg1"/>
          </a:solidFill>
        </p:spPr>
        <p:txBody>
          <a:bodyPr wrap="square" rtlCol="0">
            <a:spAutoFit/>
          </a:bodyPr>
          <a:lstStyle/>
          <a:p>
            <a:r>
              <a:rPr lang="en-US" sz="1600"/>
              <a:t>Rachel Schutt</a:t>
            </a:r>
          </a:p>
        </p:txBody>
      </p:sp>
      <p:pic>
        <p:nvPicPr>
          <p:cNvPr id="20" name="Picture 19" descr="Picture 7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7" y="41156"/>
            <a:ext cx="3785934" cy="684510"/>
          </a:xfrm>
          <a:prstGeom prst="rect">
            <a:avLst/>
          </a:prstGeom>
        </p:spPr>
      </p:pic>
      <p:grpSp>
        <p:nvGrpSpPr>
          <p:cNvPr id="32" name="Group 31"/>
          <p:cNvGrpSpPr/>
          <p:nvPr/>
        </p:nvGrpSpPr>
        <p:grpSpPr>
          <a:xfrm>
            <a:off x="6781800" y="1296375"/>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73769"/>
              <a:ext cx="2286000" cy="5666383"/>
              <a:chOff x="5229732" y="1195626"/>
              <a:chExt cx="2286000" cy="5666383"/>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V="1">
                <a:off x="6220332" y="1195626"/>
                <a:ext cx="379662" cy="107379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991732" y="3732825"/>
                <a:ext cx="256668" cy="97499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448580"/>
                <a:ext cx="532062"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2855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21</a:t>
            </a:fld>
            <a:endParaRPr lang="en-US"/>
          </a:p>
        </p:txBody>
      </p:sp>
      <p:pic>
        <p:nvPicPr>
          <p:cNvPr id="9" name="Picture 8" descr="Picture 8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1" y="1187551"/>
            <a:ext cx="7099300" cy="5594249"/>
          </a:xfrm>
          <a:prstGeom prst="rect">
            <a:avLst/>
          </a:prstGeom>
        </p:spPr>
      </p:pic>
      <p:grpSp>
        <p:nvGrpSpPr>
          <p:cNvPr id="10" name="Group 9"/>
          <p:cNvGrpSpPr/>
          <p:nvPr/>
        </p:nvGrpSpPr>
        <p:grpSpPr>
          <a:xfrm>
            <a:off x="6870022" y="1002466"/>
            <a:ext cx="2286000" cy="5719009"/>
            <a:chOff x="6468987" y="721143"/>
            <a:chExt cx="2286000" cy="5719009"/>
          </a:xfrm>
        </p:grpSpPr>
        <p:sp>
          <p:nvSpPr>
            <p:cNvPr id="11" name="Rectangle 10"/>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6468987" y="861677"/>
              <a:ext cx="2286000" cy="5578475"/>
              <a:chOff x="5229732" y="1283534"/>
              <a:chExt cx="2286000" cy="5578475"/>
            </a:xfrm>
          </p:grpSpPr>
          <p:sp>
            <p:nvSpPr>
              <p:cNvPr id="13" name="Pie 12"/>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ie 13"/>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Pie 14"/>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ie 15"/>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18" name="TextBox 17"/>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9" name="Straight Arrow Connector 18"/>
              <p:cNvCxnSpPr/>
              <p:nvPr/>
            </p:nvCxnSpPr>
            <p:spPr>
              <a:xfrm flipH="1" flipV="1">
                <a:off x="5827310" y="1283534"/>
                <a:ext cx="393022" cy="985884"/>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21" name="TextBox 20"/>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22" name="Straight Arrow Connector 21"/>
              <p:cNvCxnSpPr/>
              <p:nvPr/>
            </p:nvCxnSpPr>
            <p:spPr>
              <a:xfrm flipV="1">
                <a:off x="6248400" y="3886200"/>
                <a:ext cx="79811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4" name="TextBox 23"/>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5" name="Straight Arrow Connector 24"/>
              <p:cNvCxnSpPr/>
              <p:nvPr/>
            </p:nvCxnSpPr>
            <p:spPr>
              <a:xfrm flipH="1" flipV="1">
                <a:off x="6055910" y="2388184"/>
                <a:ext cx="164422" cy="110043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27" name="TextBox 26"/>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28" name="Straight Arrow Connector 27"/>
              <p:cNvCxnSpPr/>
              <p:nvPr/>
            </p:nvCxnSpPr>
            <p:spPr>
              <a:xfrm flipV="1">
                <a:off x="6296532" y="5017334"/>
                <a:ext cx="368978" cy="98588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5" name="Picture 34"/>
          <p:cNvPicPr>
            <a:picLocks noChangeAspect="1"/>
          </p:cNvPicPr>
          <p:nvPr/>
        </p:nvPicPr>
        <p:blipFill>
          <a:blip r:embed="rId3"/>
          <a:stretch>
            <a:fillRect/>
          </a:stretch>
        </p:blipFill>
        <p:spPr>
          <a:xfrm>
            <a:off x="0" y="0"/>
            <a:ext cx="2362200" cy="1246079"/>
          </a:xfrm>
          <a:prstGeom prst="rect">
            <a:avLst/>
          </a:prstGeom>
        </p:spPr>
      </p:pic>
    </p:spTree>
    <p:extLst>
      <p:ext uri="{BB962C8B-B14F-4D97-AF65-F5344CB8AC3E}">
        <p14:creationId xmlns:p14="http://schemas.microsoft.com/office/powerpoint/2010/main" val="2539151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 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42429"/>
          </a:xfrm>
          <a:prstGeom prst="rect">
            <a:avLst/>
          </a:prstGeom>
        </p:spPr>
      </p:pic>
      <p:sp>
        <p:nvSpPr>
          <p:cNvPr id="32" name="Rectangle 31"/>
          <p:cNvSpPr/>
          <p:nvPr/>
        </p:nvSpPr>
        <p:spPr>
          <a:xfrm>
            <a:off x="17378" y="5806072"/>
            <a:ext cx="2421021" cy="10826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22</a:t>
            </a:fld>
            <a:endParaRPr lang="en-US"/>
          </a:p>
        </p:txBody>
      </p:sp>
      <p:pic>
        <p:nvPicPr>
          <p:cNvPr id="25"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11" y="5745748"/>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9" y="5915609"/>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2"/>
          <p:cNvPicPr>
            <a:picLocks noChangeAspect="1"/>
          </p:cNvPicPr>
          <p:nvPr/>
        </p:nvPicPr>
        <p:blipFill>
          <a:blip r:embed="rId5"/>
          <a:stretch>
            <a:fillRect/>
          </a:stretch>
        </p:blipFill>
        <p:spPr>
          <a:xfrm>
            <a:off x="7049337" y="118979"/>
            <a:ext cx="1001859" cy="1001859"/>
          </a:xfrm>
          <a:prstGeom prst="rect">
            <a:avLst/>
          </a:prstGeom>
        </p:spPr>
      </p:pic>
      <p:pic>
        <p:nvPicPr>
          <p:cNvPr id="18" name="Picture 17"/>
          <p:cNvPicPr>
            <a:picLocks noChangeAspect="1"/>
          </p:cNvPicPr>
          <p:nvPr/>
        </p:nvPicPr>
        <p:blipFill>
          <a:blip r:embed="rId6"/>
          <a:stretch>
            <a:fillRect/>
          </a:stretch>
        </p:blipFill>
        <p:spPr>
          <a:xfrm>
            <a:off x="4565650" y="2132"/>
            <a:ext cx="952500" cy="1193800"/>
          </a:xfrm>
          <a:prstGeom prst="rect">
            <a:avLst/>
          </a:prstGeom>
        </p:spPr>
      </p:pic>
      <p:sp>
        <p:nvSpPr>
          <p:cNvPr id="19" name="Rectangle 18"/>
          <p:cNvSpPr/>
          <p:nvPr/>
        </p:nvSpPr>
        <p:spPr>
          <a:xfrm>
            <a:off x="5696165" y="2133"/>
            <a:ext cx="1085635" cy="1158066"/>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65650" y="1186934"/>
            <a:ext cx="1301750" cy="338554"/>
          </a:xfrm>
          <a:prstGeom prst="rect">
            <a:avLst/>
          </a:prstGeom>
          <a:solidFill>
            <a:schemeClr val="bg1"/>
          </a:solidFill>
        </p:spPr>
        <p:txBody>
          <a:bodyPr wrap="square" rtlCol="0">
            <a:spAutoFit/>
          </a:bodyPr>
          <a:lstStyle/>
          <a:p>
            <a:r>
              <a:rPr lang="en-US" sz="1600"/>
              <a:t>Bill Howe</a:t>
            </a:r>
          </a:p>
        </p:txBody>
      </p:sp>
      <p:sp>
        <p:nvSpPr>
          <p:cNvPr id="34" name="TextBox 33"/>
          <p:cNvSpPr txBox="1"/>
          <p:nvPr/>
        </p:nvSpPr>
        <p:spPr>
          <a:xfrm>
            <a:off x="5558250" y="1183104"/>
            <a:ext cx="1890515" cy="338554"/>
          </a:xfrm>
          <a:prstGeom prst="rect">
            <a:avLst/>
          </a:prstGeom>
          <a:solidFill>
            <a:schemeClr val="bg1"/>
          </a:solidFill>
        </p:spPr>
        <p:txBody>
          <a:bodyPr wrap="square" rtlCol="0">
            <a:spAutoFit/>
          </a:bodyPr>
          <a:lstStyle/>
          <a:p>
            <a:r>
              <a:rPr lang="en-US" sz="1600"/>
              <a:t>Richard Sharp</a:t>
            </a:r>
          </a:p>
        </p:txBody>
      </p:sp>
      <p:grpSp>
        <p:nvGrpSpPr>
          <p:cNvPr id="36" name="Group 35"/>
          <p:cNvGrpSpPr/>
          <p:nvPr/>
        </p:nvGrpSpPr>
        <p:grpSpPr>
          <a:xfrm>
            <a:off x="6553200" y="1596191"/>
            <a:ext cx="2286000" cy="5719009"/>
            <a:chOff x="6468987" y="721143"/>
            <a:chExt cx="2286000" cy="5719009"/>
          </a:xfrm>
        </p:grpSpPr>
        <p:sp>
          <p:nvSpPr>
            <p:cNvPr id="37" name="Rectangle 36"/>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6468987" y="798831"/>
              <a:ext cx="2286000" cy="5641321"/>
              <a:chOff x="5229732" y="1220688"/>
              <a:chExt cx="2286000" cy="5641321"/>
            </a:xfrm>
          </p:grpSpPr>
          <p:sp>
            <p:nvSpPr>
              <p:cNvPr id="39" name="Pie 38"/>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Pie 39"/>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Pie 40"/>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Pie 4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4" name="TextBox 43"/>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5" name="Straight Arrow Connector 44"/>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7" name="TextBox 46"/>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8" name="Straight Arrow Connector 47"/>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50" name="TextBox 49"/>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51" name="Straight Arrow Connector 50"/>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3" name="TextBox 52"/>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4" name="Straight Arrow Connector 53"/>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59" name="TextBox 58"/>
          <p:cNvSpPr txBox="1"/>
          <p:nvPr/>
        </p:nvSpPr>
        <p:spPr>
          <a:xfrm>
            <a:off x="7006168" y="1176086"/>
            <a:ext cx="1890515" cy="338554"/>
          </a:xfrm>
          <a:prstGeom prst="rect">
            <a:avLst/>
          </a:prstGeom>
          <a:solidFill>
            <a:schemeClr val="bg1"/>
          </a:solidFill>
        </p:spPr>
        <p:txBody>
          <a:bodyPr wrap="square" rtlCol="0">
            <a:spAutoFit/>
          </a:bodyPr>
          <a:lstStyle/>
          <a:p>
            <a:r>
              <a:rPr lang="en-US" sz="1600"/>
              <a:t>Roger Barga</a:t>
            </a:r>
          </a:p>
        </p:txBody>
      </p:sp>
    </p:spTree>
    <p:extLst>
      <p:ext uri="{BB962C8B-B14F-4D97-AF65-F5344CB8AC3E}">
        <p14:creationId xmlns:p14="http://schemas.microsoft.com/office/powerpoint/2010/main" val="8059284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23</a:t>
            </a:fld>
            <a:endParaRPr lang="en-US"/>
          </a:p>
        </p:txBody>
      </p:sp>
      <p:pic>
        <p:nvPicPr>
          <p:cNvPr id="5" name="Picture 4" descr="Picture 7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762"/>
            <a:ext cx="9144000" cy="4842588"/>
          </a:xfrm>
          <a:prstGeom prst="rect">
            <a:avLst/>
          </a:prstGeom>
        </p:spPr>
      </p:pic>
      <p:pic>
        <p:nvPicPr>
          <p:cNvPr id="6"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1" y="14164"/>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69" y="184025"/>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6"/>
          <a:stretch>
            <a:fillRect/>
          </a:stretch>
        </p:blipFill>
        <p:spPr>
          <a:xfrm>
            <a:off x="5715000" y="2132"/>
            <a:ext cx="952500" cy="1193800"/>
          </a:xfrm>
          <a:prstGeom prst="rect">
            <a:avLst/>
          </a:prstGeom>
        </p:spPr>
      </p:pic>
      <p:sp>
        <p:nvSpPr>
          <p:cNvPr id="9" name="TextBox 8"/>
          <p:cNvSpPr txBox="1"/>
          <p:nvPr/>
        </p:nvSpPr>
        <p:spPr>
          <a:xfrm>
            <a:off x="5715000" y="1186934"/>
            <a:ext cx="1301750" cy="338554"/>
          </a:xfrm>
          <a:prstGeom prst="rect">
            <a:avLst/>
          </a:prstGeom>
          <a:solidFill>
            <a:schemeClr val="bg1"/>
          </a:solidFill>
        </p:spPr>
        <p:txBody>
          <a:bodyPr wrap="square" rtlCol="0">
            <a:spAutoFit/>
          </a:bodyPr>
          <a:lstStyle/>
          <a:p>
            <a:r>
              <a:rPr lang="en-US" sz="1600"/>
              <a:t>Bill Howe</a:t>
            </a:r>
          </a:p>
        </p:txBody>
      </p:sp>
      <p:grpSp>
        <p:nvGrpSpPr>
          <p:cNvPr id="33" name="Group 32"/>
          <p:cNvGrpSpPr/>
          <p:nvPr/>
        </p:nvGrpSpPr>
        <p:grpSpPr>
          <a:xfrm>
            <a:off x="6858000" y="1278279"/>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98831"/>
              <a:ext cx="2286000" cy="5641321"/>
              <a:chOff x="5229732" y="1220688"/>
              <a:chExt cx="2286000" cy="5641321"/>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2" name="Group 11"/>
          <p:cNvGrpSpPr/>
          <p:nvPr/>
        </p:nvGrpSpPr>
        <p:grpSpPr>
          <a:xfrm>
            <a:off x="375597" y="2093340"/>
            <a:ext cx="6641270" cy="2044444"/>
            <a:chOff x="1244600" y="2400300"/>
            <a:chExt cx="6641270" cy="2044444"/>
          </a:xfrm>
        </p:grpSpPr>
        <p:pic>
          <p:nvPicPr>
            <p:cNvPr id="10" name="Picture 9" descr="Picture 7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600" y="2400300"/>
              <a:ext cx="6641270" cy="2044444"/>
            </a:xfrm>
            <a:prstGeom prst="rect">
              <a:avLst/>
            </a:prstGeom>
            <a:ln w="50800">
              <a:solidFill>
                <a:schemeClr val="accent6"/>
              </a:solidFill>
            </a:ln>
          </p:spPr>
        </p:pic>
        <p:sp>
          <p:nvSpPr>
            <p:cNvPr id="11" name="Rounded Rectangle 10"/>
            <p:cNvSpPr/>
            <p:nvPr/>
          </p:nvSpPr>
          <p:spPr>
            <a:xfrm>
              <a:off x="6324600" y="3846096"/>
              <a:ext cx="114935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7237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24</a:t>
            </a:fld>
            <a:endParaRPr lang="en-US"/>
          </a:p>
        </p:txBody>
      </p:sp>
      <p:grpSp>
        <p:nvGrpSpPr>
          <p:cNvPr id="24" name="Group 23"/>
          <p:cNvGrpSpPr/>
          <p:nvPr/>
        </p:nvGrpSpPr>
        <p:grpSpPr>
          <a:xfrm>
            <a:off x="3154947" y="1052186"/>
            <a:ext cx="2286000" cy="5719009"/>
            <a:chOff x="6468987" y="721143"/>
            <a:chExt cx="2286000" cy="5719009"/>
          </a:xfrm>
        </p:grpSpPr>
        <p:sp>
          <p:nvSpPr>
            <p:cNvPr id="25" name="Rectangle 24"/>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6468987" y="798831"/>
              <a:ext cx="2286000" cy="5641321"/>
              <a:chOff x="5229732" y="1220688"/>
              <a:chExt cx="2286000" cy="5641321"/>
            </a:xfrm>
          </p:grpSpPr>
          <p:sp>
            <p:nvSpPr>
              <p:cNvPr id="27" name="Pie 26"/>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Pie 27"/>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Pie 28"/>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Pie 29"/>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32" name="TextBox 31"/>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33" name="Straight Arrow Connector 32"/>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35" name="TextBox 34"/>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36" name="Straight Arrow Connector 35"/>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38" name="TextBox 37"/>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39" name="Straight Arrow Connector 38"/>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1" name="TextBox 40"/>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42" name="Straight Arrow Connector 41"/>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73584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25</a:t>
            </a:fld>
            <a:endParaRPr lang="en-US"/>
          </a:p>
        </p:txBody>
      </p:sp>
      <p:sp>
        <p:nvSpPr>
          <p:cNvPr id="5" name="Pie 4"/>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7" name="TextBox 6"/>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8" name="Straight Arrow Connector 7"/>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457200" y="835235"/>
            <a:ext cx="6991096" cy="91440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2800" dirty="0" smtClean="0"/>
              <a:t>What goes around comes around</a:t>
            </a:r>
            <a:endParaRPr lang="en-US" sz="2800" dirty="0"/>
          </a:p>
        </p:txBody>
      </p:sp>
      <p:sp>
        <p:nvSpPr>
          <p:cNvPr id="10" name="Content Placeholder 2"/>
          <p:cNvSpPr txBox="1">
            <a:spLocks/>
          </p:cNvSpPr>
          <p:nvPr/>
        </p:nvSpPr>
        <p:spPr>
          <a:xfrm>
            <a:off x="685801" y="1828800"/>
            <a:ext cx="7854696" cy="4297363"/>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2004 Dean et al. </a:t>
            </a:r>
            <a:r>
              <a:rPr lang="en-US" sz="1800" dirty="0" err="1" smtClean="0"/>
              <a:t>MapReduce</a:t>
            </a:r>
            <a:endParaRPr lang="en-US" sz="1800" dirty="0" smtClean="0"/>
          </a:p>
          <a:p>
            <a:r>
              <a:rPr lang="en-US" sz="1800" dirty="0" smtClean="0"/>
              <a:t>2008 </a:t>
            </a:r>
            <a:r>
              <a:rPr lang="en-US" sz="1800" dirty="0" err="1" smtClean="0"/>
              <a:t>Hadoop</a:t>
            </a:r>
            <a:r>
              <a:rPr lang="en-US" sz="1800" dirty="0" smtClean="0"/>
              <a:t> 0.17 release</a:t>
            </a:r>
          </a:p>
          <a:p>
            <a:r>
              <a:rPr lang="en-US" sz="1800" dirty="0"/>
              <a:t>2008 </a:t>
            </a:r>
            <a:r>
              <a:rPr lang="en-US" sz="1800" dirty="0" err="1" smtClean="0"/>
              <a:t>Olston</a:t>
            </a:r>
            <a:r>
              <a:rPr lang="en-US" sz="1800" dirty="0" smtClean="0"/>
              <a:t> et al. Pig</a:t>
            </a:r>
            <a:r>
              <a:rPr lang="en-US" sz="1800" dirty="0"/>
              <a:t>: Relational Algebra on </a:t>
            </a:r>
            <a:r>
              <a:rPr lang="en-US" sz="1800" dirty="0" err="1" smtClean="0"/>
              <a:t>Hadoop</a:t>
            </a:r>
            <a:endParaRPr lang="en-US" sz="1800" dirty="0" smtClean="0"/>
          </a:p>
          <a:p>
            <a:r>
              <a:rPr lang="en-US" sz="1800" dirty="0" smtClean="0"/>
              <a:t>2008 </a:t>
            </a:r>
            <a:r>
              <a:rPr lang="en-US" sz="1800" dirty="0" err="1"/>
              <a:t>DryadLINQ</a:t>
            </a:r>
            <a:r>
              <a:rPr lang="en-US" sz="1800" dirty="0"/>
              <a:t>: Relational Algebra in a </a:t>
            </a:r>
            <a:r>
              <a:rPr lang="en-US" sz="1800" dirty="0" err="1"/>
              <a:t>Hadoop</a:t>
            </a:r>
            <a:r>
              <a:rPr lang="en-US" sz="1800" dirty="0"/>
              <a:t>-like </a:t>
            </a:r>
            <a:r>
              <a:rPr lang="en-US" sz="1800" dirty="0" smtClean="0"/>
              <a:t>system</a:t>
            </a:r>
            <a:endParaRPr lang="en-US" sz="1800" dirty="0"/>
          </a:p>
          <a:p>
            <a:r>
              <a:rPr lang="en-US" sz="1800" dirty="0" smtClean="0"/>
              <a:t>2009 </a:t>
            </a:r>
            <a:r>
              <a:rPr lang="en-US" sz="1800" dirty="0" err="1" smtClean="0"/>
              <a:t>Thusoo</a:t>
            </a:r>
            <a:r>
              <a:rPr lang="en-US" sz="1800" dirty="0" smtClean="0"/>
              <a:t> et al.  HIVE: SQL on </a:t>
            </a:r>
            <a:r>
              <a:rPr lang="en-US" sz="1800" dirty="0" err="1" smtClean="0"/>
              <a:t>Hadoop</a:t>
            </a:r>
          </a:p>
          <a:p>
            <a:r>
              <a:rPr lang="en-US" sz="1800" dirty="0" err="1"/>
              <a:t>2009 Hbase: Indexing for Hadoop</a:t>
            </a:r>
          </a:p>
          <a:p>
            <a:r>
              <a:rPr lang="en-US" sz="1800" dirty="0" err="1" smtClean="0"/>
              <a:t>2010 Dietrich et al. Schemas and Indexing for Hadoop</a:t>
            </a:r>
          </a:p>
          <a:p>
            <a:r>
              <a:rPr lang="en-US" sz="1800" dirty="0" err="1"/>
              <a:t>2012 Transactions in HBase (plus VoltDB, other NewSQL systems)</a:t>
            </a:r>
          </a:p>
          <a:p>
            <a:endParaRPr lang="en-US" sz="1800" dirty="0" err="1" smtClean="0"/>
          </a:p>
          <a:p>
            <a:r>
              <a:rPr lang="en-US" sz="1800" dirty="0" err="1"/>
              <a:t>But also some permanent contributions:</a:t>
            </a:r>
          </a:p>
          <a:p>
            <a:pPr lvl="1"/>
            <a:r>
              <a:rPr lang="en-US" sz="1800" dirty="0" err="1" smtClean="0"/>
              <a:t>Fault tolerance</a:t>
            </a:r>
          </a:p>
          <a:p>
            <a:pPr lvl="1"/>
            <a:r>
              <a:rPr lang="en-US" sz="1800" dirty="0" err="1"/>
              <a:t>Schema-on-Read</a:t>
            </a:r>
          </a:p>
          <a:p>
            <a:pPr lvl="1"/>
            <a:r>
              <a:rPr lang="en-US" sz="1800" dirty="0" err="1"/>
              <a:t>User-defined functions that don’t suck</a:t>
            </a:r>
          </a:p>
        </p:txBody>
      </p:sp>
    </p:spTree>
    <p:extLst>
      <p:ext uri="{BB962C8B-B14F-4D97-AF65-F5344CB8AC3E}">
        <p14:creationId xmlns:p14="http://schemas.microsoft.com/office/powerpoint/2010/main" val="40502555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26</a:t>
            </a:fld>
            <a:endParaRPr lang="en-US"/>
          </a:p>
        </p:txBody>
      </p:sp>
      <p:sp>
        <p:nvSpPr>
          <p:cNvPr id="5" name="TextBox 4"/>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7" name="Pie 6"/>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0" name="Straight Arrow Connector 9"/>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47144" y="3444472"/>
            <a:ext cx="4800600" cy="1569660"/>
          </a:xfrm>
          <a:prstGeom prst="rect">
            <a:avLst/>
          </a:prstGeom>
        </p:spPr>
        <p:txBody>
          <a:bodyPr wrap="square">
            <a:spAutoFit/>
          </a:bodyPr>
          <a:lstStyle/>
          <a:p>
            <a:pPr fontAlgn="auto">
              <a:spcBef>
                <a:spcPts val="0"/>
              </a:spcBef>
              <a:spcAft>
                <a:spcPts val="0"/>
              </a:spcAft>
              <a:defRPr/>
            </a:pPr>
            <a:r>
              <a:rPr lang="en-US" sz="2400"/>
              <a:t>“Data Jujitsu”</a:t>
            </a:r>
          </a:p>
          <a:p>
            <a:pPr fontAlgn="auto">
              <a:spcBef>
                <a:spcPts val="0"/>
              </a:spcBef>
              <a:spcAft>
                <a:spcPts val="0"/>
              </a:spcAft>
              <a:defRPr/>
            </a:pPr>
            <a:r>
              <a:rPr lang="en-US" sz="2400"/>
              <a:t>“Data Wrangling”</a:t>
            </a:r>
          </a:p>
          <a:p>
            <a:pPr fontAlgn="auto">
              <a:spcBef>
                <a:spcPts val="0"/>
              </a:spcBef>
              <a:spcAft>
                <a:spcPts val="0"/>
              </a:spcAft>
              <a:defRPr/>
            </a:pPr>
            <a:r>
              <a:rPr lang="en-US" sz="2400"/>
              <a:t>“Data Munging”</a:t>
            </a:r>
          </a:p>
          <a:p>
            <a:pPr fontAlgn="auto">
              <a:spcBef>
                <a:spcPts val="0"/>
              </a:spcBef>
              <a:spcAft>
                <a:spcPts val="0"/>
              </a:spcAft>
              <a:defRPr/>
            </a:pPr>
            <a:endParaRPr lang="en-US" sz="2400"/>
          </a:p>
        </p:txBody>
      </p:sp>
      <p:grpSp>
        <p:nvGrpSpPr>
          <p:cNvPr id="17" name="Group 16"/>
          <p:cNvGrpSpPr/>
          <p:nvPr/>
        </p:nvGrpSpPr>
        <p:grpSpPr>
          <a:xfrm>
            <a:off x="2885544" y="3510677"/>
            <a:ext cx="5648856" cy="1137523"/>
            <a:chOff x="2819400" y="2851613"/>
            <a:chExt cx="5648856" cy="1137523"/>
          </a:xfrm>
        </p:grpSpPr>
        <p:sp>
          <p:nvSpPr>
            <p:cNvPr id="15" name="Right Brace 14"/>
            <p:cNvSpPr/>
            <p:nvPr/>
          </p:nvSpPr>
          <p:spPr>
            <a:xfrm>
              <a:off x="2819400" y="2851613"/>
              <a:ext cx="416905" cy="1137523"/>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352800" y="3131403"/>
              <a:ext cx="5115456" cy="830997"/>
            </a:xfrm>
            <a:prstGeom prst="rect">
              <a:avLst/>
            </a:prstGeom>
            <a:noFill/>
          </p:spPr>
          <p:txBody>
            <a:bodyPr wrap="square" rtlCol="0">
              <a:spAutoFit/>
            </a:bodyPr>
            <a:lstStyle/>
            <a:p>
              <a:pPr marL="1778000" indent="-1778000"/>
              <a:r>
                <a:rPr lang="en-US" sz="2400" i="1">
                  <a:solidFill>
                    <a:srgbClr val="0000FF"/>
                  </a:solidFill>
                </a:rPr>
                <a:t>Translation: “We have no idea what     this is all about”</a:t>
              </a:r>
            </a:p>
          </p:txBody>
        </p:sp>
      </p:grpSp>
    </p:spTree>
    <p:extLst>
      <p:ext uri="{BB962C8B-B14F-4D97-AF65-F5344CB8AC3E}">
        <p14:creationId xmlns:p14="http://schemas.microsoft.com/office/powerpoint/2010/main" val="1392780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27</a:t>
            </a:fld>
            <a:endParaRPr lang="en-US"/>
          </a:p>
        </p:txBody>
      </p:sp>
      <p:sp>
        <p:nvSpPr>
          <p:cNvPr id="5" name="TextBox 4"/>
          <p:cNvSpPr txBox="1"/>
          <p:nvPr/>
        </p:nvSpPr>
        <p:spPr>
          <a:xfrm>
            <a:off x="914400" y="3395008"/>
            <a:ext cx="7162801" cy="1938992"/>
          </a:xfrm>
          <a:prstGeom prst="rect">
            <a:avLst/>
          </a:prstGeom>
          <a:noFill/>
        </p:spPr>
        <p:txBody>
          <a:bodyPr wrap="square" rtlCol="0">
            <a:spAutoFit/>
          </a:bodyPr>
          <a:lstStyle/>
          <a:p>
            <a:r>
              <a:rPr lang="en-US" sz="2400"/>
              <a:t>matrices and linear algebra? </a:t>
            </a:r>
          </a:p>
          <a:p>
            <a:r>
              <a:rPr lang="en-US" sz="2400"/>
              <a:t>relations and relational algebra?</a:t>
            </a:r>
          </a:p>
          <a:p>
            <a:r>
              <a:rPr lang="en-US" sz="2400"/>
              <a:t>objects and methods?</a:t>
            </a:r>
          </a:p>
          <a:p>
            <a:r>
              <a:rPr lang="en-US" sz="2400"/>
              <a:t>files and scripts?</a:t>
            </a:r>
          </a:p>
          <a:p>
            <a:r>
              <a:rPr lang="en-US" sz="2400"/>
              <a:t>data frames and functions?</a:t>
            </a:r>
          </a:p>
        </p:txBody>
      </p:sp>
      <p:sp>
        <p:nvSpPr>
          <p:cNvPr id="6" name="Rounded Rectangle 5"/>
          <p:cNvSpPr/>
          <p:nvPr/>
        </p:nvSpPr>
        <p:spPr>
          <a:xfrm>
            <a:off x="914401" y="3395008"/>
            <a:ext cx="4459894" cy="8382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TextBox 6"/>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8" name="Pie 7"/>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10" name="TextBox 9"/>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767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28</a:t>
            </a:fld>
            <a:endParaRPr lang="en-US"/>
          </a:p>
        </p:txBody>
      </p:sp>
      <p:sp>
        <p:nvSpPr>
          <p:cNvPr id="7" name="TextBox 6"/>
          <p:cNvSpPr txBox="1"/>
          <p:nvPr/>
        </p:nvSpPr>
        <p:spPr>
          <a:xfrm>
            <a:off x="838200" y="1981200"/>
            <a:ext cx="7772400" cy="584776"/>
          </a:xfrm>
          <a:prstGeom prst="rect">
            <a:avLst/>
          </a:prstGeom>
          <a:noFill/>
        </p:spPr>
        <p:txBody>
          <a:bodyPr wrap="square" rtlCol="0">
            <a:spAutoFit/>
          </a:bodyPr>
          <a:lstStyle/>
          <a:p>
            <a:r>
              <a:rPr lang="en-US" sz="3200"/>
              <a:t>“80% of analytics is sums and averages”</a:t>
            </a:r>
          </a:p>
        </p:txBody>
      </p:sp>
      <p:sp>
        <p:nvSpPr>
          <p:cNvPr id="8" name="TextBox 7"/>
          <p:cNvSpPr txBox="1"/>
          <p:nvPr/>
        </p:nvSpPr>
        <p:spPr>
          <a:xfrm>
            <a:off x="4114800" y="2667000"/>
            <a:ext cx="3810000" cy="461665"/>
          </a:xfrm>
          <a:prstGeom prst="rect">
            <a:avLst/>
          </a:prstGeom>
          <a:noFill/>
        </p:spPr>
        <p:txBody>
          <a:bodyPr wrap="square" rtlCol="0">
            <a:spAutoFit/>
          </a:bodyPr>
          <a:lstStyle/>
          <a:p>
            <a:r>
              <a:rPr lang="en-US" sz="2400"/>
              <a:t>-- Aaron Kimball, wibidata</a:t>
            </a:r>
          </a:p>
        </p:txBody>
      </p:sp>
      <p:sp>
        <p:nvSpPr>
          <p:cNvPr id="9" name="Rectangle 8"/>
          <p:cNvSpPr/>
          <p:nvPr/>
        </p:nvSpPr>
        <p:spPr>
          <a:xfrm>
            <a:off x="1057442" y="4572000"/>
            <a:ext cx="7162800" cy="400110"/>
          </a:xfrm>
          <a:prstGeom prst="rect">
            <a:avLst/>
          </a:prstGeom>
        </p:spPr>
        <p:txBody>
          <a:bodyPr wrap="square">
            <a:spAutoFit/>
          </a:bodyPr>
          <a:lstStyle/>
          <a:p>
            <a:r>
              <a:rPr lang="en-US" sz="2000"/>
              <a:t>Codd created relations; all else is the work of man</a:t>
            </a:r>
          </a:p>
        </p:txBody>
      </p:sp>
      <p:sp>
        <p:nvSpPr>
          <p:cNvPr id="10" name="Rectangle 9"/>
          <p:cNvSpPr/>
          <p:nvPr/>
        </p:nvSpPr>
        <p:spPr>
          <a:xfrm>
            <a:off x="1066800" y="3962400"/>
            <a:ext cx="6781795" cy="400110"/>
          </a:xfrm>
          <a:prstGeom prst="rect">
            <a:avLst/>
          </a:prstGeom>
        </p:spPr>
        <p:txBody>
          <a:bodyPr wrap="square">
            <a:spAutoFit/>
          </a:bodyPr>
          <a:lstStyle/>
          <a:p>
            <a:r>
              <a:rPr lang="en-US" sz="2000"/>
              <a:t>God created the integers; all else is the work of man</a:t>
            </a:r>
          </a:p>
        </p:txBody>
      </p:sp>
      <p:sp>
        <p:nvSpPr>
          <p:cNvPr id="15" name="Pie 14"/>
          <p:cNvSpPr/>
          <p:nvPr/>
        </p:nvSpPr>
        <p:spPr>
          <a:xfrm>
            <a:off x="7111999" y="32618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186861" y="897274"/>
            <a:ext cx="914400" cy="338554"/>
          </a:xfrm>
          <a:prstGeom prst="rect">
            <a:avLst/>
          </a:prstGeom>
          <a:noFill/>
        </p:spPr>
        <p:txBody>
          <a:bodyPr wrap="square" rtlCol="0">
            <a:spAutoFit/>
          </a:bodyPr>
          <a:lstStyle/>
          <a:p>
            <a:r>
              <a:rPr lang="en-US" sz="1600"/>
              <a:t>structs</a:t>
            </a:r>
          </a:p>
        </p:txBody>
      </p:sp>
      <p:sp>
        <p:nvSpPr>
          <p:cNvPr id="17" name="TextBox 16"/>
          <p:cNvSpPr txBox="1"/>
          <p:nvPr/>
        </p:nvSpPr>
        <p:spPr>
          <a:xfrm>
            <a:off x="8337879" y="889976"/>
            <a:ext cx="870286" cy="338554"/>
          </a:xfrm>
          <a:prstGeom prst="rect">
            <a:avLst/>
          </a:prstGeom>
          <a:noFill/>
        </p:spPr>
        <p:txBody>
          <a:bodyPr wrap="square" rtlCol="0">
            <a:spAutoFit/>
          </a:bodyPr>
          <a:lstStyle/>
          <a:p>
            <a:r>
              <a:rPr lang="en-US" sz="1600"/>
              <a:t>stats</a:t>
            </a:r>
          </a:p>
        </p:txBody>
      </p:sp>
      <p:cxnSp>
        <p:nvCxnSpPr>
          <p:cNvPr id="18" name="Straight Arrow Connector 17"/>
          <p:cNvCxnSpPr/>
          <p:nvPr/>
        </p:nvCxnSpPr>
        <p:spPr>
          <a:xfrm flipH="1" flipV="1">
            <a:off x="7644061" y="10376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796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a:r>
              <a:rPr lang="en-US" sz="3600"/>
              <a:t>Three types of tasks:</a:t>
            </a:r>
          </a:p>
        </p:txBody>
      </p:sp>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29</a:t>
            </a:fld>
            <a:endParaRPr lang="en-US"/>
          </a:p>
        </p:txBody>
      </p:sp>
      <p:sp>
        <p:nvSpPr>
          <p:cNvPr id="6" name="TextBox 5"/>
          <p:cNvSpPr txBox="1"/>
          <p:nvPr/>
        </p:nvSpPr>
        <p:spPr>
          <a:xfrm>
            <a:off x="1388979" y="2133600"/>
            <a:ext cx="5620084" cy="3539430"/>
          </a:xfrm>
          <a:prstGeom prst="rect">
            <a:avLst/>
          </a:prstGeom>
          <a:noFill/>
        </p:spPr>
        <p:txBody>
          <a:bodyPr wrap="square" rtlCol="0">
            <a:spAutoFit/>
          </a:bodyPr>
          <a:lstStyle/>
          <a:p>
            <a:r>
              <a:rPr lang="en-US" sz="3200"/>
              <a:t>1) Preparing to run a model</a:t>
            </a:r>
          </a:p>
          <a:p>
            <a:endParaRPr lang="en-US" sz="3200"/>
          </a:p>
          <a:p>
            <a:endParaRPr lang="en-US" sz="3200"/>
          </a:p>
          <a:p>
            <a:endParaRPr lang="en-US" sz="3200"/>
          </a:p>
          <a:p>
            <a:r>
              <a:rPr lang="en-US" sz="3200"/>
              <a:t>2) Running the model</a:t>
            </a:r>
          </a:p>
          <a:p>
            <a:endParaRPr lang="en-US" sz="3200"/>
          </a:p>
          <a:p>
            <a:r>
              <a:rPr lang="en-US" sz="3200"/>
              <a:t>3) Interpreting the results</a:t>
            </a:r>
          </a:p>
        </p:txBody>
      </p:sp>
      <p:sp>
        <p:nvSpPr>
          <p:cNvPr id="8" name="TextBox 7"/>
          <p:cNvSpPr txBox="1"/>
          <p:nvPr/>
        </p:nvSpPr>
        <p:spPr>
          <a:xfrm>
            <a:off x="1751263" y="2895600"/>
            <a:ext cx="6021138" cy="923330"/>
          </a:xfrm>
          <a:prstGeom prst="rect">
            <a:avLst/>
          </a:prstGeom>
          <a:noFill/>
        </p:spPr>
        <p:txBody>
          <a:bodyPr wrap="square" rtlCol="0">
            <a:spAutoFit/>
          </a:bodyPr>
          <a:lstStyle/>
          <a:p>
            <a:r>
              <a:rPr lang="en-US"/>
              <a:t>Gathering, cleaning, integrating, restructuring, transforming, loading, filtering, deleting, combining, merging, verifying, extracting, shaping, massaging</a:t>
            </a:r>
          </a:p>
        </p:txBody>
      </p:sp>
      <p:grpSp>
        <p:nvGrpSpPr>
          <p:cNvPr id="17" name="Group 16"/>
          <p:cNvGrpSpPr/>
          <p:nvPr/>
        </p:nvGrpSpPr>
        <p:grpSpPr>
          <a:xfrm>
            <a:off x="6553200" y="2235563"/>
            <a:ext cx="2667000" cy="724569"/>
            <a:chOff x="6553200" y="2235563"/>
            <a:chExt cx="2667000" cy="724569"/>
          </a:xfrm>
        </p:grpSpPr>
        <p:sp>
          <p:nvSpPr>
            <p:cNvPr id="7" name="TextBox 6"/>
            <p:cNvSpPr txBox="1"/>
            <p:nvPr/>
          </p:nvSpPr>
          <p:spPr>
            <a:xfrm>
              <a:off x="6553200" y="2235563"/>
              <a:ext cx="2284663" cy="369332"/>
            </a:xfrm>
            <a:prstGeom prst="rect">
              <a:avLst/>
            </a:prstGeom>
            <a:noFill/>
          </p:spPr>
          <p:txBody>
            <a:bodyPr wrap="square" rtlCol="0">
              <a:spAutoFit/>
            </a:bodyPr>
            <a:lstStyle/>
            <a:p>
              <a:r>
                <a:rPr lang="en-US">
                  <a:solidFill>
                    <a:srgbClr val="FF0000"/>
                  </a:solidFill>
                </a:rPr>
                <a:t>“80% of the work”</a:t>
              </a:r>
            </a:p>
          </p:txBody>
        </p:sp>
        <p:sp>
          <p:nvSpPr>
            <p:cNvPr id="9" name="TextBox 8"/>
            <p:cNvSpPr txBox="1"/>
            <p:nvPr/>
          </p:nvSpPr>
          <p:spPr>
            <a:xfrm>
              <a:off x="7239000" y="2590800"/>
              <a:ext cx="1981200" cy="369332"/>
            </a:xfrm>
            <a:prstGeom prst="rect">
              <a:avLst/>
            </a:prstGeom>
            <a:noFill/>
          </p:spPr>
          <p:txBody>
            <a:bodyPr wrap="square" rtlCol="0">
              <a:spAutoFit/>
            </a:bodyPr>
            <a:lstStyle/>
            <a:p>
              <a:r>
                <a:rPr lang="en-US">
                  <a:solidFill>
                    <a:srgbClr val="FF0000"/>
                  </a:solidFill>
                </a:rPr>
                <a:t>-- Aaron Kimball</a:t>
              </a:r>
            </a:p>
          </p:txBody>
        </p:sp>
      </p:grpSp>
      <p:sp>
        <p:nvSpPr>
          <p:cNvPr id="15" name="TextBox 14"/>
          <p:cNvSpPr txBox="1"/>
          <p:nvPr/>
        </p:nvSpPr>
        <p:spPr>
          <a:xfrm>
            <a:off x="6096000" y="5195695"/>
            <a:ext cx="3429000" cy="369332"/>
          </a:xfrm>
          <a:prstGeom prst="rect">
            <a:avLst/>
          </a:prstGeom>
          <a:noFill/>
        </p:spPr>
        <p:txBody>
          <a:bodyPr wrap="square" rtlCol="0">
            <a:spAutoFit/>
          </a:bodyPr>
          <a:lstStyle/>
          <a:p>
            <a:r>
              <a:rPr lang="en-US">
                <a:solidFill>
                  <a:srgbClr val="FF0000"/>
                </a:solidFill>
              </a:rPr>
              <a:t>The other 80% of the work</a:t>
            </a:r>
          </a:p>
        </p:txBody>
      </p:sp>
      <p:sp>
        <p:nvSpPr>
          <p:cNvPr id="16" name="Pie 15"/>
          <p:cNvSpPr/>
          <p:nvPr/>
        </p:nvSpPr>
        <p:spPr>
          <a:xfrm>
            <a:off x="7047834" y="3048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7122696" y="875885"/>
            <a:ext cx="914400" cy="338554"/>
          </a:xfrm>
          <a:prstGeom prst="rect">
            <a:avLst/>
          </a:prstGeom>
          <a:noFill/>
        </p:spPr>
        <p:txBody>
          <a:bodyPr wrap="square" rtlCol="0">
            <a:spAutoFit/>
          </a:bodyPr>
          <a:lstStyle/>
          <a:p>
            <a:r>
              <a:rPr lang="en-US" sz="1600"/>
              <a:t>structs</a:t>
            </a:r>
          </a:p>
        </p:txBody>
      </p:sp>
      <p:sp>
        <p:nvSpPr>
          <p:cNvPr id="19" name="TextBox 18"/>
          <p:cNvSpPr txBox="1"/>
          <p:nvPr/>
        </p:nvSpPr>
        <p:spPr>
          <a:xfrm>
            <a:off x="8273714" y="868587"/>
            <a:ext cx="870286" cy="338554"/>
          </a:xfrm>
          <a:prstGeom prst="rect">
            <a:avLst/>
          </a:prstGeom>
          <a:noFill/>
        </p:spPr>
        <p:txBody>
          <a:bodyPr wrap="square" rtlCol="0">
            <a:spAutoFit/>
          </a:bodyPr>
          <a:lstStyle/>
          <a:p>
            <a:r>
              <a:rPr lang="en-US" sz="1600"/>
              <a:t>stats</a:t>
            </a:r>
          </a:p>
        </p:txBody>
      </p:sp>
      <p:cxnSp>
        <p:nvCxnSpPr>
          <p:cNvPr id="20" name="Straight Arrow Connector 19"/>
          <p:cNvCxnSpPr/>
          <p:nvPr/>
        </p:nvCxnSpPr>
        <p:spPr>
          <a:xfrm flipH="1" flipV="1">
            <a:off x="7579896" y="823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10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614363" y="2528888"/>
            <a:ext cx="78565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b="1"/>
              <a:t>http://escience.washington.edu</a:t>
            </a:r>
          </a:p>
        </p:txBody>
      </p:sp>
    </p:spTree>
    <p:extLst>
      <p:ext uri="{BB962C8B-B14F-4D97-AF65-F5344CB8AC3E}">
        <p14:creationId xmlns:p14="http://schemas.microsoft.com/office/powerpoint/2010/main" val="37981201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title" idx="4294967295"/>
          </p:nvPr>
        </p:nvSpPr>
        <p:spPr/>
        <p:txBody>
          <a:bodyPr/>
          <a:lstStyle/>
          <a:p>
            <a:r>
              <a:rPr lang="en-US">
                <a:latin typeface="Arial" charset="0"/>
                <a:ea typeface="ＭＳ Ｐゴシック" charset="0"/>
                <a:cs typeface="ＭＳ Ｐゴシック" charset="0"/>
              </a:rPr>
              <a:t>Problem</a:t>
            </a:r>
          </a:p>
        </p:txBody>
      </p:sp>
      <p:sp>
        <p:nvSpPr>
          <p:cNvPr id="34818" name="Rectangle 7"/>
          <p:cNvSpPr>
            <a:spLocks noChangeArrowheads="1"/>
          </p:cNvSpPr>
          <p:nvPr/>
        </p:nvSpPr>
        <p:spPr bwMode="auto">
          <a:xfrm>
            <a:off x="746125" y="1441450"/>
            <a:ext cx="7727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r>
              <a:rPr lang="en-US" sz="3200" i="1"/>
              <a:t>How much time do you spend </a:t>
            </a:r>
            <a:r>
              <a:rPr lang="ja-JP" altLang="en-US" sz="3200" i="1"/>
              <a:t>“</a:t>
            </a:r>
            <a:r>
              <a:rPr lang="en-US" altLang="ja-JP" sz="3200" i="1"/>
              <a:t>handling data</a:t>
            </a:r>
            <a:r>
              <a:rPr lang="ja-JP" altLang="en-US" sz="3200" i="1"/>
              <a:t>”</a:t>
            </a:r>
            <a:r>
              <a:rPr lang="en-US" altLang="ja-JP" sz="3200" i="1"/>
              <a:t> as opposed to </a:t>
            </a:r>
            <a:r>
              <a:rPr lang="ja-JP" altLang="en-US" sz="3200" i="1"/>
              <a:t>“</a:t>
            </a:r>
            <a:r>
              <a:rPr lang="en-US" altLang="ja-JP" sz="3200" i="1"/>
              <a:t>doing science</a:t>
            </a:r>
            <a:r>
              <a:rPr lang="ja-JP" altLang="en-US" sz="3200" i="1"/>
              <a:t>”</a:t>
            </a:r>
            <a:r>
              <a:rPr lang="en-US" altLang="ja-JP" sz="3200" i="1"/>
              <a:t>?</a:t>
            </a:r>
          </a:p>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endParaRPr lang="en-US" sz="3200" i="1"/>
          </a:p>
        </p:txBody>
      </p:sp>
      <p:sp>
        <p:nvSpPr>
          <p:cNvPr id="10247" name="Rectangle 7"/>
          <p:cNvSpPr>
            <a:spLocks noChangeArrowheads="1"/>
          </p:cNvSpPr>
          <p:nvPr/>
        </p:nvSpPr>
        <p:spPr bwMode="auto">
          <a:xfrm>
            <a:off x="1203325" y="4168775"/>
            <a:ext cx="2732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i="1">
                <a:cs typeface="+mn-cs"/>
              </a:rPr>
              <a:t>Mode answer:</a:t>
            </a:r>
          </a:p>
        </p:txBody>
      </p:sp>
      <p:sp>
        <p:nvSpPr>
          <p:cNvPr id="10248" name="Rectangle 8"/>
          <p:cNvSpPr>
            <a:spLocks noChangeArrowheads="1"/>
          </p:cNvSpPr>
          <p:nvPr/>
        </p:nvSpPr>
        <p:spPr bwMode="auto">
          <a:xfrm>
            <a:off x="3935413" y="4168775"/>
            <a:ext cx="1266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ja-JP" altLang="en-US" sz="3200" i="1">
                <a:cs typeface="+mn-cs"/>
              </a:rPr>
              <a:t>“</a:t>
            </a:r>
            <a:r>
              <a:rPr lang="en-US" sz="3200" i="1">
                <a:cs typeface="+mn-cs"/>
              </a:rPr>
              <a:t>90%</a:t>
            </a:r>
            <a:r>
              <a:rPr lang="ja-JP" altLang="en-US" sz="3200" i="1">
                <a:cs typeface="+mn-cs"/>
              </a:rPr>
              <a:t>”</a:t>
            </a:r>
            <a:endParaRPr lang="en-US" sz="3200" i="1">
              <a:cs typeface="+mn-cs"/>
            </a:endParaRPr>
          </a:p>
        </p:txBody>
      </p:sp>
      <p:sp>
        <p:nvSpPr>
          <p:cNvPr id="10" name="Pie 9"/>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2" name="TextBox 11"/>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3" name="Straight Arrow Connector 12"/>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212825"/>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31</a:t>
            </a:fld>
            <a:endParaRPr lang="en-US"/>
          </a:p>
        </p:txBody>
      </p:sp>
      <p:pic>
        <p:nvPicPr>
          <p:cNvPr id="5" name="Picture 4" descr="Picture 6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36504"/>
            <a:ext cx="6781800" cy="3840296"/>
          </a:xfrm>
          <a:prstGeom prst="rect">
            <a:avLst/>
          </a:prstGeom>
        </p:spPr>
      </p:pic>
      <p:sp>
        <p:nvSpPr>
          <p:cNvPr id="6" name="TextBox 5"/>
          <p:cNvSpPr txBox="1"/>
          <p:nvPr/>
        </p:nvSpPr>
        <p:spPr>
          <a:xfrm>
            <a:off x="2590800" y="5257800"/>
            <a:ext cx="3657600" cy="369332"/>
          </a:xfrm>
          <a:prstGeom prst="rect">
            <a:avLst/>
          </a:prstGeom>
          <a:noFill/>
        </p:spPr>
        <p:txBody>
          <a:bodyPr wrap="square" rtlCol="0">
            <a:spAutoFit/>
          </a:bodyPr>
          <a:lstStyle/>
          <a:p>
            <a:r>
              <a:rPr lang="en-US"/>
              <a:t>src: Christian Grant, MADSkills </a:t>
            </a:r>
          </a:p>
        </p:txBody>
      </p:sp>
      <p:sp>
        <p:nvSpPr>
          <p:cNvPr id="11" name="Pie 10"/>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3" name="TextBox 12"/>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4" name="Straight Arrow Connector 13"/>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1498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32</a:t>
            </a:fld>
            <a:endParaRPr lang="en-US"/>
          </a:p>
        </p:txBody>
      </p:sp>
      <p:pic>
        <p:nvPicPr>
          <p:cNvPr id="5" name="Picture 4" descr="Picture 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221" y="1922379"/>
            <a:ext cx="6948754" cy="2171486"/>
          </a:xfrm>
          <a:prstGeom prst="rect">
            <a:avLst/>
          </a:prstGeom>
        </p:spPr>
      </p:pic>
      <p:sp>
        <p:nvSpPr>
          <p:cNvPr id="6" name="TextBox 5"/>
          <p:cNvSpPr txBox="1"/>
          <p:nvPr/>
        </p:nvSpPr>
        <p:spPr>
          <a:xfrm>
            <a:off x="1981200" y="5257800"/>
            <a:ext cx="3657600" cy="369332"/>
          </a:xfrm>
          <a:prstGeom prst="rect">
            <a:avLst/>
          </a:prstGeom>
          <a:noFill/>
        </p:spPr>
        <p:txBody>
          <a:bodyPr wrap="square" rtlCol="0">
            <a:spAutoFit/>
          </a:bodyPr>
          <a:lstStyle/>
          <a:p>
            <a:r>
              <a:rPr lang="en-US"/>
              <a:t>src: Christian Grant, MADSkills </a:t>
            </a:r>
          </a:p>
        </p:txBody>
      </p:sp>
      <p:sp>
        <p:nvSpPr>
          <p:cNvPr id="7" name="TextBox 6"/>
          <p:cNvSpPr txBox="1"/>
          <p:nvPr/>
        </p:nvSpPr>
        <p:spPr>
          <a:xfrm>
            <a:off x="762000" y="533400"/>
            <a:ext cx="6553200" cy="523220"/>
          </a:xfrm>
          <a:prstGeom prst="rect">
            <a:avLst/>
          </a:prstGeom>
          <a:noFill/>
        </p:spPr>
        <p:txBody>
          <a:bodyPr wrap="square" rtlCol="0">
            <a:spAutoFit/>
          </a:bodyPr>
          <a:lstStyle/>
          <a:p>
            <a:r>
              <a:rPr lang="en-US" sz="2800"/>
              <a:t>(Sparse) Matrix Multiply in SQL</a:t>
            </a:r>
          </a:p>
        </p:txBody>
      </p:sp>
      <p:sp>
        <p:nvSpPr>
          <p:cNvPr id="12" name="Pie 11"/>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4" name="TextBox 13"/>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5" name="Straight Arrow Connector 14"/>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533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762000"/>
            <a:ext cx="7854950" cy="914400"/>
          </a:xfrm>
        </p:spPr>
        <p:txBody>
          <a:bodyPr/>
          <a:lstStyle/>
          <a:p>
            <a:r>
              <a:rPr lang="en-US" sz="2800"/>
              <a:t>Aside: Schema-on-Write vs. Schema-on-Read</a:t>
            </a:r>
            <a:endParaRPr lang="en-US" sz="2800" dirty="0">
              <a:latin typeface="Frutiger 55 Roman" charset="0"/>
              <a:ea typeface="ＭＳ Ｐゴシック" charset="0"/>
              <a:cs typeface="ＭＳ Ｐゴシック" charset="0"/>
            </a:endParaRPr>
          </a:p>
        </p:txBody>
      </p:sp>
      <p:sp>
        <p:nvSpPr>
          <p:cNvPr id="14339" name="Content Placeholder 2"/>
          <p:cNvSpPr>
            <a:spLocks noGrp="1"/>
          </p:cNvSpPr>
          <p:nvPr>
            <p:ph idx="1"/>
          </p:nvPr>
        </p:nvSpPr>
        <p:spPr>
          <a:xfrm>
            <a:off x="685800" y="1676400"/>
            <a:ext cx="6248400" cy="4297363"/>
          </a:xfrm>
        </p:spPr>
        <p:txBody>
          <a:bodyPr/>
          <a:lstStyle/>
          <a:p>
            <a:r>
              <a:rPr lang="en-US" sz="2000" dirty="0" smtClean="0">
                <a:latin typeface="Frutiger 55 Roman" charset="0"/>
                <a:ea typeface="ＭＳ Ｐゴシック" charset="0"/>
                <a:cs typeface="ＭＳ Ｐゴシック" charset="0"/>
              </a:rPr>
              <a:t>A </a:t>
            </a:r>
            <a:r>
              <a:rPr lang="en-US" sz="2000" dirty="0" smtClean="0">
                <a:solidFill>
                  <a:srgbClr val="0000FF"/>
                </a:solidFill>
                <a:latin typeface="Frutiger 55 Roman" charset="0"/>
                <a:ea typeface="ＭＳ Ｐゴシック" charset="0"/>
                <a:cs typeface="ＭＳ Ｐゴシック" charset="0"/>
              </a:rPr>
              <a:t>schema* is a shared consensus </a:t>
            </a:r>
            <a:r>
              <a:rPr lang="en-US" sz="2000" dirty="0" smtClean="0">
                <a:latin typeface="Frutiger 55 Roman" charset="0"/>
                <a:ea typeface="ＭＳ Ｐゴシック" charset="0"/>
                <a:cs typeface="ＭＳ Ｐゴシック" charset="0"/>
              </a:rPr>
              <a:t>about some universe of discourse</a:t>
            </a:r>
          </a:p>
          <a:p>
            <a:r>
              <a:rPr lang="en-US" sz="2000" dirty="0" smtClean="0">
                <a:latin typeface="Frutiger 55 Roman" charset="0"/>
                <a:ea typeface="ＭＳ Ｐゴシック" charset="0"/>
                <a:cs typeface="ＭＳ Ｐゴシック" charset="0"/>
              </a:rPr>
              <a:t>At the frontier of research, this shared consensus does not exist, </a:t>
            </a:r>
            <a:r>
              <a:rPr lang="en-US" sz="2000" i="1" u="sng" dirty="0" smtClean="0">
                <a:latin typeface="Frutiger 55 Roman" charset="0"/>
                <a:ea typeface="ＭＳ Ｐゴシック" charset="0"/>
                <a:cs typeface="ＭＳ Ｐゴシック" charset="0"/>
              </a:rPr>
              <a:t>by definition</a:t>
            </a:r>
            <a:r>
              <a:rPr lang="en-US" sz="2000" u="sng" dirty="0" smtClean="0">
                <a:latin typeface="Frutiger 55 Roman" charset="0"/>
                <a:ea typeface="ＭＳ Ｐゴシック" charset="0"/>
                <a:cs typeface="ＭＳ Ｐゴシック" charset="0"/>
              </a:rPr>
              <a:t> </a:t>
            </a:r>
          </a:p>
          <a:p>
            <a:r>
              <a:rPr lang="en-US" sz="2000">
                <a:latin typeface="Arial" charset="0"/>
              </a:rPr>
              <a:t>Any schema that does emerge will change frequently, </a:t>
            </a:r>
            <a:r>
              <a:rPr lang="en-US" sz="2000" i="1" u="sng">
                <a:latin typeface="Arial" charset="0"/>
              </a:rPr>
              <a:t>by definition</a:t>
            </a:r>
            <a:endParaRPr lang="en-US" sz="2000" u="sng">
              <a:latin typeface="Arial" charset="0"/>
            </a:endParaRPr>
          </a:p>
          <a:p>
            <a:r>
              <a:rPr lang="en-US" sz="2000">
                <a:latin typeface="Arial" charset="0"/>
              </a:rPr>
              <a:t>Data found “in the wild” will typically not conform to any schema, </a:t>
            </a:r>
            <a:r>
              <a:rPr lang="en-US" sz="2000" i="1" u="sng">
                <a:latin typeface="Arial" charset="0"/>
              </a:rPr>
              <a:t>by definition</a:t>
            </a:r>
          </a:p>
          <a:p>
            <a:r>
              <a:rPr lang="en-US" sz="2000">
                <a:latin typeface="Arial" charset="0"/>
              </a:rPr>
              <a:t>But this doesn’t mean we have to live with ad hoc scripts and files</a:t>
            </a:r>
          </a:p>
          <a:p>
            <a:r>
              <a:rPr lang="en-US" sz="2000">
                <a:latin typeface="Arial" charset="0"/>
              </a:rPr>
              <a:t>My answer: Schema-later, “lazy schemification” </a:t>
            </a:r>
            <a:endParaRPr lang="en-US" sz="2000"/>
          </a:p>
        </p:txBody>
      </p:sp>
      <p:sp>
        <p:nvSpPr>
          <p:cNvPr id="2" name="TextBox 1"/>
          <p:cNvSpPr txBox="1"/>
          <p:nvPr/>
        </p:nvSpPr>
        <p:spPr>
          <a:xfrm>
            <a:off x="1084179" y="5486400"/>
            <a:ext cx="7010400" cy="369332"/>
          </a:xfrm>
          <a:prstGeom prst="rect">
            <a:avLst/>
          </a:prstGeom>
          <a:noFill/>
        </p:spPr>
        <p:txBody>
          <a:bodyPr wrap="square" rtlCol="0">
            <a:spAutoFit/>
          </a:bodyPr>
          <a:lstStyle/>
          <a:p>
            <a:r>
              <a:rPr lang="en-US" dirty="0" smtClean="0">
                <a:solidFill>
                  <a:srgbClr val="0000FF"/>
                </a:solidFill>
              </a:rPr>
              <a:t>*</a:t>
            </a:r>
            <a:r>
              <a:rPr lang="en-US" dirty="0" smtClean="0"/>
              <a:t> </a:t>
            </a:r>
            <a:r>
              <a:rPr lang="en-US" dirty="0" smtClean="0">
                <a:latin typeface="Frutiger 55 Roman" charset="0"/>
              </a:rPr>
              <a:t>ontology/metadata standard</a:t>
            </a:r>
            <a:r>
              <a:rPr lang="en-US" dirty="0">
                <a:latin typeface="Frutiger 55 Roman" charset="0"/>
              </a:rPr>
              <a:t>/</a:t>
            </a:r>
            <a:r>
              <a:rPr lang="en-US" dirty="0" smtClean="0">
                <a:latin typeface="Frutiger 55 Roman" charset="0"/>
              </a:rPr>
              <a:t>controlled vocabulary/etc.</a:t>
            </a:r>
            <a:endParaRPr lang="en-US" dirty="0"/>
          </a:p>
        </p:txBody>
      </p:sp>
      <p:sp>
        <p:nvSpPr>
          <p:cNvPr id="3" name="Date Placeholder 2"/>
          <p:cNvSpPr>
            <a:spLocks noGrp="1"/>
          </p:cNvSpPr>
          <p:nvPr>
            <p:ph type="dt" sz="half" idx="10"/>
          </p:nvPr>
        </p:nvSpPr>
        <p:spPr/>
        <p:txBody>
          <a:bodyPr/>
          <a:lstStyle/>
          <a:p>
            <a:fld id="{82DE4E3E-97C1-AC4E-A000-9AB4F3FF0B1B}"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dirty="0"/>
          </a:p>
        </p:txBody>
      </p:sp>
      <p:sp>
        <p:nvSpPr>
          <p:cNvPr id="5" name="Slide Number Placeholder 4"/>
          <p:cNvSpPr>
            <a:spLocks noGrp="1"/>
          </p:cNvSpPr>
          <p:nvPr>
            <p:ph type="sldNum" sz="quarter" idx="12"/>
          </p:nvPr>
        </p:nvSpPr>
        <p:spPr/>
        <p:txBody>
          <a:bodyPr/>
          <a:lstStyle/>
          <a:p>
            <a:fld id="{A12D6CCC-2396-634D-8A9D-DFA1A30244AA}" type="slidenum">
              <a:rPr lang="en-US" smtClean="0"/>
              <a:pPr/>
              <a:t>33</a:t>
            </a:fld>
            <a:endParaRPr lang="en-US"/>
          </a:p>
        </p:txBody>
      </p:sp>
    </p:spTree>
    <p:extLst>
      <p:ext uri="{BB962C8B-B14F-4D97-AF65-F5344CB8AC3E}">
        <p14:creationId xmlns:p14="http://schemas.microsoft.com/office/powerpoint/2010/main" val="4014856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E8D3528B-9798-E947-879A-E2851EDD3B1B}" type="slidenum">
              <a:rPr lang="en-US"/>
              <a:pPr/>
              <a:t>34</a:t>
            </a:fld>
            <a:endParaRPr lang="en-US"/>
          </a:p>
        </p:txBody>
      </p:sp>
      <p:sp>
        <p:nvSpPr>
          <p:cNvPr id="63490" name="Rectangle 2"/>
          <p:cNvSpPr>
            <a:spLocks noGrp="1" noChangeArrowheads="1"/>
          </p:cNvSpPr>
          <p:nvPr>
            <p:ph type="title"/>
          </p:nvPr>
        </p:nvSpPr>
        <p:spPr>
          <a:xfrm>
            <a:off x="457200" y="381000"/>
            <a:ext cx="7772400" cy="1143000"/>
          </a:xfrm>
        </p:spPr>
        <p:txBody>
          <a:bodyPr/>
          <a:lstStyle/>
          <a:p>
            <a:pPr algn="l"/>
            <a:r>
              <a:rPr lang="en-US" sz="3200" b="0"/>
              <a:t>Data Access Hitting a Wall</a:t>
            </a:r>
          </a:p>
        </p:txBody>
      </p:sp>
      <p:sp>
        <p:nvSpPr>
          <p:cNvPr id="63491" name="Rectangle 3"/>
          <p:cNvSpPr>
            <a:spLocks noGrp="1" noChangeArrowheads="1"/>
          </p:cNvSpPr>
          <p:nvPr>
            <p:ph type="body" sz="half" idx="1"/>
          </p:nvPr>
        </p:nvSpPr>
        <p:spPr>
          <a:xfrm>
            <a:off x="457200" y="1524000"/>
            <a:ext cx="8686800" cy="5638800"/>
          </a:xfrm>
        </p:spPr>
        <p:txBody>
          <a:bodyPr/>
          <a:lstStyle/>
          <a:p>
            <a:pPr>
              <a:lnSpc>
                <a:spcPct val="90000"/>
              </a:lnSpc>
              <a:buFontTx/>
              <a:buNone/>
            </a:pPr>
            <a:r>
              <a:rPr lang="en-US" sz="2000" b="1"/>
              <a:t>Current practice based on data download </a:t>
            </a:r>
            <a:r>
              <a:rPr lang="en-US" sz="1800" b="1"/>
              <a:t>(FTP/GREP)</a:t>
            </a:r>
            <a:br>
              <a:rPr lang="en-US" sz="1800" b="1"/>
            </a:br>
            <a:r>
              <a:rPr lang="en-US" sz="2000" b="1"/>
              <a:t>Will not scale to the datasets of tomorrow</a:t>
            </a:r>
            <a:r>
              <a:rPr lang="en-US" sz="1600"/>
              <a:t> </a:t>
            </a:r>
          </a:p>
          <a:p>
            <a:pPr>
              <a:lnSpc>
                <a:spcPct val="90000"/>
              </a:lnSpc>
            </a:pPr>
            <a:r>
              <a:rPr lang="en-US" sz="1800"/>
              <a:t>You can GREP 1 MB in a second</a:t>
            </a:r>
          </a:p>
          <a:p>
            <a:pPr>
              <a:lnSpc>
                <a:spcPct val="90000"/>
              </a:lnSpc>
            </a:pPr>
            <a:r>
              <a:rPr lang="en-US" sz="1800"/>
              <a:t>You can GREP 1 GB in a minute  </a:t>
            </a:r>
          </a:p>
          <a:p>
            <a:pPr>
              <a:lnSpc>
                <a:spcPct val="90000"/>
              </a:lnSpc>
            </a:pPr>
            <a:r>
              <a:rPr lang="en-US" sz="1800"/>
              <a:t>You can GREP 1 TB in 2 days</a:t>
            </a:r>
          </a:p>
          <a:p>
            <a:pPr>
              <a:lnSpc>
                <a:spcPct val="90000"/>
              </a:lnSpc>
            </a:pPr>
            <a:r>
              <a:rPr lang="en-US" sz="1800"/>
              <a:t>You can GREP 1 PB in  3 years.</a:t>
            </a:r>
          </a:p>
          <a:p>
            <a:pPr>
              <a:lnSpc>
                <a:spcPct val="90000"/>
              </a:lnSpc>
            </a:pPr>
            <a:endParaRPr lang="en-US" sz="1800"/>
          </a:p>
          <a:p>
            <a:pPr>
              <a:lnSpc>
                <a:spcPct val="90000"/>
              </a:lnSpc>
            </a:pPr>
            <a:r>
              <a:rPr lang="en-US" sz="1800"/>
              <a:t>Oh!, and 1PB ~5,000 disks</a:t>
            </a:r>
          </a:p>
          <a:p>
            <a:pPr>
              <a:lnSpc>
                <a:spcPct val="90000"/>
              </a:lnSpc>
            </a:pPr>
            <a:endParaRPr lang="en-US" sz="1800"/>
          </a:p>
          <a:p>
            <a:pPr>
              <a:lnSpc>
                <a:spcPct val="90000"/>
              </a:lnSpc>
            </a:pPr>
            <a:r>
              <a:rPr lang="en-US" sz="2000"/>
              <a:t>At some point you need </a:t>
            </a:r>
            <a:br>
              <a:rPr lang="en-US" sz="2000"/>
            </a:br>
            <a:r>
              <a:rPr lang="en-US" sz="2000"/>
              <a:t>	</a:t>
            </a:r>
            <a:r>
              <a:rPr lang="en-US" sz="2000" b="1"/>
              <a:t>indices</a:t>
            </a:r>
            <a:r>
              <a:rPr lang="en-US" sz="2000"/>
              <a:t> to limit search</a:t>
            </a:r>
            <a:br>
              <a:rPr lang="en-US" sz="2000"/>
            </a:br>
            <a:r>
              <a:rPr lang="en-US" sz="2000"/>
              <a:t>	</a:t>
            </a:r>
            <a:r>
              <a:rPr lang="en-US" sz="2000" b="1"/>
              <a:t>parallel</a:t>
            </a:r>
            <a:r>
              <a:rPr lang="en-US" sz="2000"/>
              <a:t> data search and analysis</a:t>
            </a:r>
          </a:p>
          <a:p>
            <a:pPr>
              <a:lnSpc>
                <a:spcPct val="90000"/>
              </a:lnSpc>
            </a:pPr>
            <a:r>
              <a:rPr lang="en-US" sz="2000"/>
              <a:t>This is where databases can help</a:t>
            </a:r>
          </a:p>
        </p:txBody>
      </p:sp>
      <p:sp>
        <p:nvSpPr>
          <p:cNvPr id="63492" name="Rectangle 4"/>
          <p:cNvSpPr>
            <a:spLocks noGrp="1" noChangeArrowheads="1"/>
          </p:cNvSpPr>
          <p:nvPr>
            <p:ph type="body" sz="half" idx="2"/>
          </p:nvPr>
        </p:nvSpPr>
        <p:spPr>
          <a:xfrm>
            <a:off x="4724400" y="2133600"/>
            <a:ext cx="5181600" cy="4114800"/>
          </a:xfrm>
        </p:spPr>
        <p:txBody>
          <a:bodyPr/>
          <a:lstStyle/>
          <a:p>
            <a:pPr>
              <a:lnSpc>
                <a:spcPct val="90000"/>
              </a:lnSpc>
            </a:pPr>
            <a:r>
              <a:rPr lang="en-US" sz="2200"/>
              <a:t>You can FTP 1 MB in 1 sec</a:t>
            </a:r>
          </a:p>
          <a:p>
            <a:pPr>
              <a:lnSpc>
                <a:spcPct val="90000"/>
              </a:lnSpc>
            </a:pPr>
            <a:r>
              <a:rPr lang="en-US" sz="2200"/>
              <a:t>You can FTP 1 GB / min (~1$)</a:t>
            </a:r>
          </a:p>
          <a:p>
            <a:pPr>
              <a:lnSpc>
                <a:spcPct val="90000"/>
              </a:lnSpc>
            </a:pPr>
            <a:r>
              <a:rPr lang="en-US" sz="2200"/>
              <a:t>…    2 days and 1K$</a:t>
            </a:r>
          </a:p>
          <a:p>
            <a:pPr>
              <a:lnSpc>
                <a:spcPct val="90000"/>
              </a:lnSpc>
            </a:pPr>
            <a:r>
              <a:rPr lang="en-US" sz="2200"/>
              <a:t>… 	3 years and 1M$</a:t>
            </a:r>
          </a:p>
        </p:txBody>
      </p:sp>
      <p:pic>
        <p:nvPicPr>
          <p:cNvPr id="63493" name="Picture 5" descr="j01977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810000"/>
            <a:ext cx="1697038"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Pie 6"/>
          <p:cNvSpPr/>
          <p:nvPr/>
        </p:nvSpPr>
        <p:spPr>
          <a:xfrm>
            <a:off x="7059852" y="1564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232298" y="754230"/>
            <a:ext cx="914400" cy="338554"/>
          </a:xfrm>
          <a:prstGeom prst="rect">
            <a:avLst/>
          </a:prstGeom>
          <a:noFill/>
        </p:spPr>
        <p:txBody>
          <a:bodyPr wrap="square" rtlCol="0">
            <a:spAutoFit/>
          </a:bodyPr>
          <a:lstStyle/>
          <a:p>
            <a:r>
              <a:rPr lang="en-US" sz="1600"/>
              <a:t>desk</a:t>
            </a:r>
          </a:p>
        </p:txBody>
      </p:sp>
      <p:sp>
        <p:nvSpPr>
          <p:cNvPr id="10" name="TextBox 9"/>
          <p:cNvSpPr txBox="1"/>
          <p:nvPr/>
        </p:nvSpPr>
        <p:spPr>
          <a:xfrm>
            <a:off x="8245628" y="733564"/>
            <a:ext cx="870286" cy="338554"/>
          </a:xfrm>
          <a:prstGeom prst="rect">
            <a:avLst/>
          </a:prstGeom>
          <a:noFill/>
        </p:spPr>
        <p:txBody>
          <a:bodyPr wrap="square" rtlCol="0">
            <a:spAutoFit/>
          </a:bodyPr>
          <a:lstStyle/>
          <a:p>
            <a:r>
              <a:rPr lang="en-US" sz="1600"/>
              <a:t>cloud</a:t>
            </a:r>
          </a:p>
        </p:txBody>
      </p:sp>
      <p:cxnSp>
        <p:nvCxnSpPr>
          <p:cNvPr id="11" name="Straight Arrow Connector 10"/>
          <p:cNvCxnSpPr/>
          <p:nvPr/>
        </p:nvCxnSpPr>
        <p:spPr>
          <a:xfrm flipV="1">
            <a:off x="8049114" y="1524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4" descr="jimgray"/>
          <p:cNvPicPr>
            <a:picLocks noChangeAspect="1" noChangeArrowheads="1"/>
          </p:cNvPicPr>
          <p:nvPr/>
        </p:nvPicPr>
        <p:blipFill>
          <a:blip r:embed="rId4"/>
          <a:srcRect/>
          <a:stretch>
            <a:fillRect/>
          </a:stretch>
        </p:blipFill>
        <p:spPr bwMode="auto">
          <a:xfrm>
            <a:off x="5638800" y="103723"/>
            <a:ext cx="701675" cy="1168951"/>
          </a:xfrm>
          <a:prstGeom prst="rect">
            <a:avLst/>
          </a:prstGeom>
          <a:noFill/>
          <a:effectLst>
            <a:outerShdw dist="107763" dir="2700000" algn="ctr" rotWithShape="0">
              <a:srgbClr val="808080">
                <a:alpha val="50000"/>
              </a:srgbClr>
            </a:outerShdw>
          </a:effectLst>
        </p:spPr>
      </p:pic>
      <p:sp>
        <p:nvSpPr>
          <p:cNvPr id="2" name="TextBox 1"/>
          <p:cNvSpPr txBox="1"/>
          <p:nvPr/>
        </p:nvSpPr>
        <p:spPr>
          <a:xfrm>
            <a:off x="1066800" y="6356350"/>
            <a:ext cx="2667000" cy="369332"/>
          </a:xfrm>
          <a:prstGeom prst="rect">
            <a:avLst/>
          </a:prstGeom>
          <a:noFill/>
        </p:spPr>
        <p:txBody>
          <a:bodyPr wrap="square" rtlCol="0">
            <a:spAutoFit/>
          </a:bodyPr>
          <a:lstStyle/>
          <a:p>
            <a:r>
              <a:rPr lang="en-US"/>
              <a:t>[slide src: Jim Gray]</a:t>
            </a:r>
          </a:p>
        </p:txBody>
      </p:sp>
    </p:spTree>
    <p:extLst>
      <p:ext uri="{BB962C8B-B14F-4D97-AF65-F5344CB8AC3E}">
        <p14:creationId xmlns:p14="http://schemas.microsoft.com/office/powerpoint/2010/main" val="3509812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US faces shortage of 140,000 to 190,000 people “with deep analytical skills, as well as </a:t>
            </a:r>
            <a:r>
              <a:rPr lang="en-US">
                <a:solidFill>
                  <a:srgbClr val="0000FF"/>
                </a:solidFill>
              </a:rPr>
              <a:t>1.5 million managers and analysts </a:t>
            </a:r>
            <a:r>
              <a:rPr lang="en-US"/>
              <a:t>with the know-how to use the analysis of big data to make effective decisions.”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35</a:t>
            </a:fld>
            <a:endParaRPr lang="en-US"/>
          </a:p>
        </p:txBody>
      </p:sp>
      <p:sp>
        <p:nvSpPr>
          <p:cNvPr id="7" name="Rectangle 6"/>
          <p:cNvSpPr/>
          <p:nvPr/>
        </p:nvSpPr>
        <p:spPr>
          <a:xfrm>
            <a:off x="3733800" y="5105400"/>
            <a:ext cx="5476723" cy="584776"/>
          </a:xfrm>
          <a:prstGeom prst="rect">
            <a:avLst/>
          </a:prstGeom>
        </p:spPr>
        <p:txBody>
          <a:bodyPr wrap="square">
            <a:spAutoFit/>
          </a:bodyPr>
          <a:lstStyle/>
          <a:p>
            <a:r>
              <a:rPr lang="en-US" sz="3200"/>
              <a:t>--Mckinsey Global Institute</a:t>
            </a:r>
          </a:p>
        </p:txBody>
      </p:sp>
      <p:sp>
        <p:nvSpPr>
          <p:cNvPr id="8" name="TextBox 7"/>
          <p:cNvSpPr txBox="1"/>
          <p:nvPr/>
        </p:nvSpPr>
        <p:spPr>
          <a:xfrm>
            <a:off x="6657895" y="8036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7961313" y="796396"/>
            <a:ext cx="982582" cy="338554"/>
          </a:xfrm>
          <a:prstGeom prst="rect">
            <a:avLst/>
          </a:prstGeom>
          <a:noFill/>
        </p:spPr>
        <p:txBody>
          <a:bodyPr wrap="square" rtlCol="0">
            <a:spAutoFit/>
          </a:bodyPr>
          <a:lstStyle/>
          <a:p>
            <a:r>
              <a:rPr lang="en-US" sz="1600"/>
              <a:t>analysts</a:t>
            </a:r>
          </a:p>
        </p:txBody>
      </p:sp>
      <p:sp>
        <p:nvSpPr>
          <p:cNvPr id="10" name="Pie 9"/>
          <p:cNvSpPr/>
          <p:nvPr/>
        </p:nvSpPr>
        <p:spPr>
          <a:xfrm>
            <a:off x="6734095" y="228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7724695" y="1524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1603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learningSQL.tiff                                               0036CC76Macintosh HD                   C63A6B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783217" cy="1576791"/>
          </a:xfrm>
          <a:prstGeom prst="rect">
            <a:avLst/>
          </a:prstGeom>
          <a:noFill/>
          <a:ln w="38100">
            <a:solidFill>
              <a:srgbClr val="339966"/>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461545" y="2366440"/>
            <a:ext cx="8667750" cy="3970318"/>
          </a:xfrm>
          <a:prstGeom prst="rect">
            <a:avLst/>
          </a:prstGeom>
        </p:spPr>
        <p:txBody>
          <a:bodyPr wrap="square">
            <a:spAutoFit/>
          </a:bodyPr>
          <a:lstStyle/>
          <a:p>
            <a:r>
              <a:rPr lang="en-US" sz="1400">
                <a:solidFill>
                  <a:srgbClr val="0000FF"/>
                </a:solidFill>
              </a:rPr>
              <a:t>SELECT x.strain, x.chr, x.region as snp_region, x.start_bp as snp_start_bp</a:t>
            </a:r>
          </a:p>
          <a:p>
            <a:r>
              <a:rPr lang="en-US" sz="1400">
                <a:solidFill>
                  <a:srgbClr val="0000FF"/>
                </a:solidFill>
              </a:rPr>
              <a:t>    , x.end_bp as snp_end_bp, w.start_bp as nc_start_bp, w.end_bp as nc_end_bp</a:t>
            </a:r>
          </a:p>
          <a:p>
            <a:r>
              <a:rPr lang="en-US" sz="1400">
                <a:solidFill>
                  <a:srgbClr val="0000FF"/>
                </a:solidFill>
              </a:rPr>
              <a:t>    , w.category as nc_category</a:t>
            </a:r>
          </a:p>
          <a:p>
            <a:r>
              <a:rPr lang="en-US" sz="1400">
                <a:solidFill>
                  <a:srgbClr val="0000FF"/>
                </a:solidFill>
              </a:rPr>
              <a:t>    , CASE WHEN (x.start_bp &gt;= w.start_bp AND x.end_bp &lt;= w.end_bp)</a:t>
            </a:r>
          </a:p>
          <a:p>
            <a:r>
              <a:rPr lang="en-US" sz="1400">
                <a:solidFill>
                  <a:srgbClr val="0000FF"/>
                </a:solidFill>
              </a:rPr>
              <a:t>   THEN x.end_bp - x.start_bp + 1</a:t>
            </a:r>
          </a:p>
          <a:p>
            <a:r>
              <a:rPr lang="en-US" sz="1400">
                <a:solidFill>
                  <a:srgbClr val="0000FF"/>
                </a:solidFill>
              </a:rPr>
              <a:t>   WHEN (x.start_bp &lt;= w.start_bp AND w.start_bp &lt;= x.end_bp)</a:t>
            </a:r>
          </a:p>
          <a:p>
            <a:r>
              <a:rPr lang="en-US" sz="1400">
                <a:solidFill>
                  <a:srgbClr val="0000FF"/>
                </a:solidFill>
              </a:rPr>
              <a:t>   THEN x.end_bp - w.start_bp + 1</a:t>
            </a:r>
          </a:p>
          <a:p>
            <a:r>
              <a:rPr lang="en-US" sz="1400">
                <a:solidFill>
                  <a:srgbClr val="0000FF"/>
                </a:solidFill>
              </a:rPr>
              <a:t>   WHEN (x.start_bp &lt;= w.end_bp AND w.end_bp &lt;= x.end_bp)</a:t>
            </a:r>
          </a:p>
          <a:p>
            <a:r>
              <a:rPr lang="en-US" sz="1400">
                <a:solidFill>
                  <a:srgbClr val="0000FF"/>
                </a:solidFill>
              </a:rPr>
              <a:t>   THEN w.end_bp - x.start_bp + 1</a:t>
            </a:r>
          </a:p>
          <a:p>
            <a:r>
              <a:rPr lang="en-US" sz="1400">
                <a:solidFill>
                  <a:srgbClr val="0000FF"/>
                </a:solidFill>
              </a:rPr>
              <a:t> END  AS len_overlap</a:t>
            </a:r>
          </a:p>
          <a:p>
            <a:endParaRPr lang="en-US" sz="1400">
              <a:solidFill>
                <a:srgbClr val="0000FF"/>
              </a:solidFill>
            </a:endParaRPr>
          </a:p>
          <a:p>
            <a:r>
              <a:rPr lang="en-US" sz="1400">
                <a:solidFill>
                  <a:srgbClr val="0000FF"/>
                </a:solidFill>
              </a:rPr>
              <a:t> FROM [koesterj@washington.edu].[hotspots_deserts.tab] x</a:t>
            </a:r>
          </a:p>
          <a:p>
            <a:r>
              <a:rPr lang="en-US" sz="1400">
                <a:solidFill>
                  <a:srgbClr val="0000FF"/>
                </a:solidFill>
              </a:rPr>
              <a:t> INNER JOIN [koesterj@washington.edu].[table_noncoding_positions.tab] w</a:t>
            </a:r>
          </a:p>
          <a:p>
            <a:r>
              <a:rPr lang="en-US" sz="1400">
                <a:solidFill>
                  <a:srgbClr val="0000FF"/>
                </a:solidFill>
              </a:rPr>
              <a:t> ON x.chr = w.chr</a:t>
            </a:r>
          </a:p>
          <a:p>
            <a:r>
              <a:rPr lang="en-US" sz="1400">
                <a:solidFill>
                  <a:srgbClr val="0000FF"/>
                </a:solidFill>
              </a:rPr>
              <a:t> WHERE (x.start_bp &gt;= w.start_bp AND x.end_bp &lt;= w.end_bp)</a:t>
            </a:r>
          </a:p>
          <a:p>
            <a:r>
              <a:rPr lang="en-US" sz="1400">
                <a:solidFill>
                  <a:srgbClr val="0000FF"/>
                </a:solidFill>
              </a:rPr>
              <a:t> OR (x.start_bp &lt;= w.start_bp AND w.start_bp &lt;= x.end_bp)</a:t>
            </a:r>
          </a:p>
          <a:p>
            <a:r>
              <a:rPr lang="en-US" sz="1400">
                <a:solidFill>
                  <a:srgbClr val="0000FF"/>
                </a:solidFill>
              </a:rPr>
              <a:t> OR (x.start_bp &lt;= w.end_bp AND w.end_bp &lt;= x.end_bp)</a:t>
            </a:r>
          </a:p>
          <a:p>
            <a:r>
              <a:rPr lang="en-US" sz="1400">
                <a:solidFill>
                  <a:srgbClr val="0000FF"/>
                </a:solidFill>
              </a:rPr>
              <a:t> ORDER BY x.strain, x.chr ASC, x.start_bp ASC</a:t>
            </a:r>
          </a:p>
        </p:txBody>
      </p:sp>
      <p:sp>
        <p:nvSpPr>
          <p:cNvPr id="3" name="TextBox 2"/>
          <p:cNvSpPr txBox="1"/>
          <p:nvPr/>
        </p:nvSpPr>
        <p:spPr>
          <a:xfrm>
            <a:off x="281441" y="914400"/>
            <a:ext cx="7109959" cy="1323439"/>
          </a:xfrm>
          <a:prstGeom prst="rect">
            <a:avLst/>
          </a:prstGeom>
          <a:noFill/>
        </p:spPr>
        <p:txBody>
          <a:bodyPr wrap="square" rtlCol="0">
            <a:spAutoFit/>
          </a:bodyPr>
          <a:lstStyle/>
          <a:p>
            <a:r>
              <a:rPr lang="en-US" sz="2400"/>
              <a:t>Biologists are beginning to write very complex queries (rather than relying on staff programmers)</a:t>
            </a:r>
          </a:p>
          <a:p>
            <a:endParaRPr lang="en-US" sz="1400"/>
          </a:p>
          <a:p>
            <a:r>
              <a:rPr lang="en-US" b="1" i="1">
                <a:solidFill>
                  <a:srgbClr val="0000FF"/>
                </a:solidFill>
              </a:rPr>
              <a:t>Example: Computing the overlaps of two sets of blast results</a:t>
            </a:r>
          </a:p>
        </p:txBody>
      </p:sp>
      <p:sp>
        <p:nvSpPr>
          <p:cNvPr id="4" name="TextBox 3"/>
          <p:cNvSpPr txBox="1"/>
          <p:nvPr/>
        </p:nvSpPr>
        <p:spPr>
          <a:xfrm>
            <a:off x="6629400" y="3581400"/>
            <a:ext cx="2407769" cy="923330"/>
          </a:xfrm>
          <a:prstGeom prst="rect">
            <a:avLst/>
          </a:prstGeom>
          <a:noFill/>
        </p:spPr>
        <p:txBody>
          <a:bodyPr wrap="square" rtlCol="0">
            <a:spAutoFit/>
          </a:bodyPr>
          <a:lstStyle/>
          <a:p>
            <a:r>
              <a:rPr lang="en-US" i="1"/>
              <a:t>We see thousands of queries written by non-programmers</a:t>
            </a:r>
          </a:p>
        </p:txBody>
      </p:sp>
      <p:sp>
        <p:nvSpPr>
          <p:cNvPr id="6" name="TextBox 5"/>
          <p:cNvSpPr txBox="1"/>
          <p:nvPr/>
        </p:nvSpPr>
        <p:spPr>
          <a:xfrm>
            <a:off x="6934200" y="7274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8237618" y="720196"/>
            <a:ext cx="982582" cy="338554"/>
          </a:xfrm>
          <a:prstGeom prst="rect">
            <a:avLst/>
          </a:prstGeom>
          <a:noFill/>
        </p:spPr>
        <p:txBody>
          <a:bodyPr wrap="square" rtlCol="0">
            <a:spAutoFit/>
          </a:bodyPr>
          <a:lstStyle/>
          <a:p>
            <a:r>
              <a:rPr lang="en-US" sz="1600"/>
              <a:t>analysts</a:t>
            </a:r>
          </a:p>
        </p:txBody>
      </p:sp>
      <p:sp>
        <p:nvSpPr>
          <p:cNvPr id="10" name="Pie 9"/>
          <p:cNvSpPr/>
          <p:nvPr/>
        </p:nvSpPr>
        <p:spPr>
          <a:xfrm>
            <a:off x="7010400" y="1524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8001000" y="762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37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UW Curricular Activities</a:t>
            </a: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37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059651004"/>
              </p:ext>
            </p:extLst>
          </p:nvPr>
        </p:nvGraphicFramePr>
        <p:xfrm>
          <a:off x="304797" y="2057400"/>
          <a:ext cx="8763002" cy="3016710"/>
        </p:xfrm>
        <a:graphic>
          <a:graphicData uri="http://schemas.openxmlformats.org/drawingml/2006/table">
            <a:tbl>
              <a:tblPr/>
              <a:tblGrid>
                <a:gridCol w="3030377"/>
                <a:gridCol w="984390"/>
                <a:gridCol w="801023"/>
                <a:gridCol w="984390"/>
                <a:gridCol w="839627"/>
                <a:gridCol w="1119503"/>
                <a:gridCol w="1003692"/>
              </a:tblGrid>
              <a:tr h="226586">
                <a:tc>
                  <a:txBody>
                    <a:bodyPr/>
                    <a:lstStyle/>
                    <a:p>
                      <a:pPr algn="l" fontAlgn="b"/>
                      <a:endParaRPr lang="en-US" sz="1400" b="0" i="0" u="none" strike="noStrike">
                        <a:solidFill>
                          <a:srgbClr val="000000"/>
                        </a:solidFill>
                        <a:effectLst/>
                        <a:latin typeface="Calibri"/>
                      </a:endParaRPr>
                    </a:p>
                  </a:txBody>
                  <a:tcPr marL="9063" marR="9063" marT="9063"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US" sz="1600" b="0" i="0" u="none" strike="noStrike">
                          <a:solidFill>
                            <a:srgbClr val="000000"/>
                          </a:solidFill>
                          <a:effectLst/>
                          <a:latin typeface="Calibri"/>
                        </a:rPr>
                        <a:t>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b="0" i="0" u="none" strike="noStrike">
                          <a:solidFill>
                            <a:srgbClr val="000000"/>
                          </a:solidFill>
                          <a:effectLst/>
                          <a:latin typeface="Calibri"/>
                        </a:rPr>
                        <a:t>Non-Students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600" b="0" i="0" u="none" strike="noStrike">
                          <a:solidFill>
                            <a:srgbClr val="000000"/>
                          </a:solidFill>
                          <a:effectLst/>
                          <a:latin typeface="Calibri"/>
                        </a:rPr>
                        <a:t>CS/Informatics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ctr"/>
                      <a:r>
                        <a:rPr lang="en-US" sz="1600" b="0" i="0" u="none" strike="noStrike">
                          <a:solidFill>
                            <a:srgbClr val="000000"/>
                          </a:solidFill>
                          <a:effectLst/>
                          <a:latin typeface="Calibri"/>
                        </a:rPr>
                        <a:t>Non-Major</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rowSpan="2">
                  <a:txBody>
                    <a:bodyPr/>
                    <a:lstStyle/>
                    <a:p>
                      <a:pPr algn="ctr" fontAlgn="ctr"/>
                      <a:r>
                        <a:rPr lang="en-US" sz="1600" b="0" i="0" u="none" strike="noStrike">
                          <a:solidFill>
                            <a:srgbClr val="000000"/>
                          </a:solidFill>
                          <a:effectLst/>
                          <a:latin typeface="Calibri"/>
                        </a:rPr>
                        <a:t>professionals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a:rPr>
                        <a:t>researchers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6586">
                <a:tc>
                  <a:txBody>
                    <a:bodyPr/>
                    <a:lstStyle/>
                    <a:p>
                      <a:pPr algn="l" fontAlgn="b"/>
                      <a:r>
                        <a:rPr lang="en-US" sz="1800" b="0" i="0" u="none" strike="noStrike">
                          <a:solidFill>
                            <a:srgbClr val="000000"/>
                          </a:solidFill>
                          <a:effectLst/>
                          <a:latin typeface="Calibri"/>
                        </a:rPr>
                        <a:t>UWEO Data Science Certificate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Graduate Certificate in Big Data</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Database Courses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eScience workshops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226586">
                <a:tc>
                  <a:txBody>
                    <a:bodyPr/>
                    <a:lstStyle/>
                    <a:p>
                      <a:pPr algn="l" fontAlgn="b"/>
                      <a:r>
                        <a:rPr lang="en-US" sz="1800" b="0" i="0" u="none" strike="noStrike">
                          <a:solidFill>
                            <a:srgbClr val="000000"/>
                          </a:solidFill>
                          <a:effectLst/>
                          <a:latin typeface="Calibri"/>
                        </a:rPr>
                        <a:t>Intro to data programming</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eScience Masters (planned)</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Coursera Course Intro to Data Science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Tree>
    <p:extLst>
      <p:ext uri="{BB962C8B-B14F-4D97-AF65-F5344CB8AC3E}">
        <p14:creationId xmlns:p14="http://schemas.microsoft.com/office/powerpoint/2010/main" val="9319558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54" y="1406358"/>
            <a:ext cx="7854696" cy="914400"/>
          </a:xfrm>
        </p:spPr>
        <p:txBody>
          <a:bodyPr/>
          <a:lstStyle/>
          <a:p>
            <a:r>
              <a:rPr lang="en-US"/>
              <a:t>How do you deliver hands-on big data experience to 10k students?</a:t>
            </a:r>
          </a:p>
        </p:txBody>
      </p:sp>
      <p:sp>
        <p:nvSpPr>
          <p:cNvPr id="8" name="Content Placeholder 7"/>
          <p:cNvSpPr>
            <a:spLocks noGrp="1"/>
          </p:cNvSpPr>
          <p:nvPr>
            <p:ph idx="1"/>
          </p:nvPr>
        </p:nvSpPr>
        <p:spPr>
          <a:xfrm>
            <a:off x="685800" y="2971800"/>
            <a:ext cx="8305799" cy="3154363"/>
          </a:xfrm>
        </p:spPr>
        <p:txBody>
          <a:bodyPr/>
          <a:lstStyle/>
          <a:p>
            <a:pPr marL="0" indent="0">
              <a:buNone/>
            </a:pPr>
            <a:r>
              <a:rPr lang="en-US" sz="2000"/>
              <a:t>Cloud vendors’ free tiers?  </a:t>
            </a:r>
          </a:p>
          <a:p>
            <a:pPr lvl="1"/>
            <a:r>
              <a:rPr lang="en-US" sz="1800"/>
              <a:t>1 micro instance is not “big data”</a:t>
            </a:r>
          </a:p>
          <a:p>
            <a:pPr marL="0" indent="0">
              <a:buNone/>
            </a:pPr>
            <a:r>
              <a:rPr lang="en-US" sz="2000"/>
              <a:t>Cloud vendors’ academic discounts? (e.g., Amazon’s education grants)  </a:t>
            </a:r>
          </a:p>
          <a:p>
            <a:pPr lvl="1"/>
            <a:r>
              <a:rPr lang="en-US" sz="1800"/>
              <a:t>$100 / head = $1M</a:t>
            </a:r>
          </a:p>
          <a:p>
            <a:pPr lvl="1"/>
            <a:r>
              <a:rPr lang="en-US" sz="1800"/>
              <a:t>invites abuse: free credits with no obligation to complete course</a:t>
            </a:r>
          </a:p>
          <a:p>
            <a:pPr marL="0" indent="0">
              <a:buNone/>
            </a:pPr>
            <a:r>
              <a:rPr lang="en-US" sz="2000"/>
              <a:t>Out of pocket? </a:t>
            </a:r>
          </a:p>
          <a:p>
            <a:pPr lvl="1"/>
            <a:r>
              <a:rPr lang="en-US" sz="1800"/>
              <a:t>Don’t want to be the only non-free Coursera course</a:t>
            </a:r>
          </a:p>
          <a:p>
            <a:pPr lvl="1"/>
            <a:r>
              <a:rPr lang="en-US" sz="1800"/>
              <a:t>Unclear that we can require it (perhaps analogous to a textbook?)	</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38</a:t>
            </a:fld>
            <a:endParaRPr lang="en-US"/>
          </a:p>
        </p:txBody>
      </p:sp>
    </p:spTree>
    <p:extLst>
      <p:ext uri="{BB962C8B-B14F-4D97-AF65-F5344CB8AC3E}">
        <p14:creationId xmlns:p14="http://schemas.microsoft.com/office/powerpoint/2010/main" val="149973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8153400" cy="914400"/>
          </a:xfrm>
        </p:spPr>
        <p:txBody>
          <a:bodyPr/>
          <a:lstStyle/>
          <a:p>
            <a:r>
              <a:rPr lang="en-US"/>
              <a:t>10k Students on 10k GB for $10k</a:t>
            </a:r>
          </a:p>
        </p:txBody>
      </p:sp>
      <p:sp>
        <p:nvSpPr>
          <p:cNvPr id="3" name="Content Placeholder 2"/>
          <p:cNvSpPr>
            <a:spLocks noGrp="1"/>
          </p:cNvSpPr>
          <p:nvPr>
            <p:ph idx="1"/>
          </p:nvPr>
        </p:nvSpPr>
        <p:spPr>
          <a:xfrm>
            <a:off x="533400" y="1828800"/>
            <a:ext cx="8458199" cy="4297363"/>
          </a:xfrm>
        </p:spPr>
        <p:txBody>
          <a:bodyPr/>
          <a:lstStyle/>
          <a:p>
            <a:r>
              <a:rPr lang="en-US" sz="2400"/>
              <a:t>Requirements</a:t>
            </a:r>
          </a:p>
          <a:p>
            <a:pPr lvl="1"/>
            <a:r>
              <a:rPr lang="en-US" sz="2000"/>
              <a:t>Inexpensive: Need a fixed, small budget; O(10k) maximum</a:t>
            </a:r>
          </a:p>
          <a:p>
            <a:pPr lvl="1"/>
            <a:r>
              <a:rPr lang="en-US" sz="2000"/>
              <a:t>Fair: All students need to be able to complete the assignment</a:t>
            </a:r>
          </a:p>
          <a:p>
            <a:r>
              <a:rPr lang="en-US" sz="2400"/>
              <a:t>Non-solutions</a:t>
            </a:r>
          </a:p>
          <a:p>
            <a:pPr lvl="1"/>
            <a:r>
              <a:rPr lang="en-US" sz="2200"/>
              <a:t>Fixed cluster</a:t>
            </a:r>
          </a:p>
          <a:p>
            <a:pPr lvl="2"/>
            <a:r>
              <a:rPr lang="en-US" sz="1800"/>
              <a:t>Fairness problems; no quality of service guarantees</a:t>
            </a:r>
          </a:p>
          <a:p>
            <a:pPr lvl="1"/>
            <a:r>
              <a:rPr lang="en-US" sz="2200"/>
              <a:t>Autoscaling cluster</a:t>
            </a:r>
          </a:p>
          <a:p>
            <a:pPr lvl="2"/>
            <a:r>
              <a:rPr lang="en-US" sz="1800"/>
              <a:t>No upper bound to cost</a:t>
            </a:r>
          </a:p>
          <a:p>
            <a:pPr lvl="1"/>
            <a:r>
              <a:rPr lang="en-US" sz="2000"/>
              <a:t>Budget cap (</a:t>
            </a:r>
            <a:r>
              <a:rPr lang="en-US" sz="1600"/>
              <a:t>via, e.g., Amazon’s IAM)</a:t>
            </a:r>
          </a:p>
          <a:p>
            <a:pPr lvl="2"/>
            <a:r>
              <a:rPr lang="en-US" sz="1800"/>
              <a:t>Fairness problems: Different students consume different levels of resources depending on background, etc.</a:t>
            </a:r>
          </a:p>
          <a:p>
            <a:pPr lvl="1"/>
            <a:endParaRPr lang="en-US" sz="22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39</a:t>
            </a:fld>
            <a:endParaRPr lang="en-US"/>
          </a:p>
        </p:txBody>
      </p:sp>
    </p:spTree>
    <p:extLst>
      <p:ext uri="{BB962C8B-B14F-4D97-AF65-F5344CB8AC3E}">
        <p14:creationId xmlns:p14="http://schemas.microsoft.com/office/powerpoint/2010/main" val="2707301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DF1A89-F10E-DF45-9E9D-4960544D0ECF}" type="datetime1">
              <a:rPr lang="en-US"/>
              <a:pPr/>
              <a:t>10/9/12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7FD4BA5F-729E-D142-AF20-9ABF3DEDAFF9}" type="slidenum">
              <a:rPr lang="en-US"/>
              <a:pPr/>
              <a:t>4</a:t>
            </a:fld>
            <a:endParaRPr lang="en-US"/>
          </a:p>
        </p:txBody>
      </p:sp>
      <p:sp>
        <p:nvSpPr>
          <p:cNvPr id="513026" name="Rectangle 2"/>
          <p:cNvSpPr>
            <a:spLocks noGrp="1" noChangeArrowheads="1"/>
          </p:cNvSpPr>
          <p:nvPr>
            <p:ph type="title"/>
          </p:nvPr>
        </p:nvSpPr>
        <p:spPr>
          <a:xfrm>
            <a:off x="685800" y="539750"/>
            <a:ext cx="6126163" cy="895350"/>
          </a:xfrm>
        </p:spPr>
        <p:txBody>
          <a:bodyPr/>
          <a:lstStyle/>
          <a:p>
            <a:r>
              <a:rPr lang="en-US" sz="2800"/>
              <a:t>The University of Washington      eScience Institute</a:t>
            </a:r>
            <a:endParaRPr lang="en-US" sz="2000">
              <a:solidFill>
                <a:schemeClr val="tx1"/>
              </a:solidFill>
            </a:endParaRPr>
          </a:p>
        </p:txBody>
      </p:sp>
      <p:sp>
        <p:nvSpPr>
          <p:cNvPr id="513027" name="Rectangle 3"/>
          <p:cNvSpPr>
            <a:spLocks noGrp="1" noChangeArrowheads="1"/>
          </p:cNvSpPr>
          <p:nvPr>
            <p:ph type="body" idx="1"/>
          </p:nvPr>
        </p:nvSpPr>
        <p:spPr>
          <a:xfrm>
            <a:off x="152400" y="1349375"/>
            <a:ext cx="8810625" cy="5051425"/>
          </a:xfrm>
          <a:noFill/>
          <a:ln/>
        </p:spPr>
        <p:txBody>
          <a:bodyPr lIns="91435" tIns="45718" rIns="91435" bIns="45718"/>
          <a:lstStyle/>
          <a:p>
            <a:pPr>
              <a:lnSpc>
                <a:spcPct val="90000"/>
              </a:lnSpc>
            </a:pPr>
            <a:r>
              <a:rPr lang="en-US" sz="2000"/>
              <a:t>Rationale</a:t>
            </a:r>
          </a:p>
          <a:p>
            <a:pPr lvl="1">
              <a:lnSpc>
                <a:spcPct val="90000"/>
              </a:lnSpc>
            </a:pPr>
            <a:r>
              <a:rPr lang="en-US" sz="1800"/>
              <a:t>The exponential increase in sensors is transitioning all fields of science and engineering from data-poor to data-rich</a:t>
            </a:r>
          </a:p>
          <a:p>
            <a:pPr lvl="1">
              <a:lnSpc>
                <a:spcPct val="90000"/>
              </a:lnSpc>
            </a:pPr>
            <a:r>
              <a:rPr lang="en-US" sz="1800"/>
              <a:t>Techniques and technologies include</a:t>
            </a:r>
          </a:p>
          <a:p>
            <a:pPr lvl="2">
              <a:lnSpc>
                <a:spcPct val="90000"/>
              </a:lnSpc>
            </a:pPr>
            <a:r>
              <a:rPr lang="en-US" altLang="ja-JP" sz="1600">
                <a:cs typeface="MS PGothic" charset="0"/>
              </a:rPr>
              <a:t>Sensors and sensor networks, </a:t>
            </a:r>
            <a:r>
              <a:rPr lang="en-US" altLang="ja-JP" sz="1600">
                <a:solidFill>
                  <a:srgbClr val="FF0000"/>
                </a:solidFill>
                <a:cs typeface="MS PGothic" charset="0"/>
              </a:rPr>
              <a:t>databases</a:t>
            </a:r>
            <a:r>
              <a:rPr lang="en-US" altLang="ja-JP" sz="1600">
                <a:cs typeface="MS PGothic" charset="0"/>
              </a:rPr>
              <a:t>, data mining, machine learning, </a:t>
            </a:r>
            <a:r>
              <a:rPr lang="en-US" altLang="ja-JP" sz="1600">
                <a:solidFill>
                  <a:srgbClr val="FF0000"/>
                </a:solidFill>
                <a:cs typeface="MS PGothic" charset="0"/>
              </a:rPr>
              <a:t>visualization, cluster/cloud computing</a:t>
            </a:r>
            <a:r>
              <a:rPr lang="en-US" altLang="ja-JP" sz="1600">
                <a:cs typeface="MS PGothic" charset="0"/>
              </a:rPr>
              <a:t> </a:t>
            </a:r>
          </a:p>
          <a:p>
            <a:pPr lvl="1">
              <a:lnSpc>
                <a:spcPct val="90000"/>
              </a:lnSpc>
            </a:pPr>
            <a:r>
              <a:rPr lang="en-US" sz="1800"/>
              <a:t>If these techniques and technologies are not widely available and widely practiced, UW will cease to be competitive</a:t>
            </a:r>
          </a:p>
          <a:p>
            <a:pPr>
              <a:lnSpc>
                <a:spcPct val="90000"/>
              </a:lnSpc>
            </a:pPr>
            <a:r>
              <a:rPr lang="en-US" sz="2000"/>
              <a:t>Mission</a:t>
            </a:r>
          </a:p>
          <a:p>
            <a:pPr lvl="1">
              <a:lnSpc>
                <a:spcPct val="90000"/>
              </a:lnSpc>
            </a:pPr>
            <a:r>
              <a:rPr lang="en-US" sz="1800"/>
              <a:t>Help position the University of Washington at the forefront of research both in modern eScience techniques and technologies, and in the fields that depend upon them</a:t>
            </a:r>
          </a:p>
          <a:p>
            <a:pPr>
              <a:lnSpc>
                <a:spcPct val="90000"/>
              </a:lnSpc>
            </a:pPr>
            <a:r>
              <a:rPr lang="en-US" sz="2000"/>
              <a:t>Strategy</a:t>
            </a:r>
          </a:p>
          <a:p>
            <a:pPr lvl="1">
              <a:lnSpc>
                <a:spcPct val="90000"/>
              </a:lnSpc>
            </a:pPr>
            <a:r>
              <a:rPr lang="en-US" sz="1800"/>
              <a:t>Bootstrap a cadre of Research Scientists</a:t>
            </a:r>
          </a:p>
          <a:p>
            <a:pPr lvl="1">
              <a:lnSpc>
                <a:spcPct val="90000"/>
              </a:lnSpc>
            </a:pPr>
            <a:r>
              <a:rPr lang="en-US" sz="1800"/>
              <a:t>Add faculty in key fields</a:t>
            </a:r>
          </a:p>
          <a:p>
            <a:pPr lvl="1">
              <a:lnSpc>
                <a:spcPct val="90000"/>
              </a:lnSpc>
            </a:pPr>
            <a:r>
              <a:rPr lang="en-US" sz="1800"/>
              <a:t>Build out a </a:t>
            </a:r>
            <a:r>
              <a:rPr lang="ja-JP" altLang="en-US" sz="1800">
                <a:latin typeface="Arial"/>
              </a:rPr>
              <a:t>“</a:t>
            </a:r>
            <a:r>
              <a:rPr lang="en-US" sz="1800"/>
              <a:t>consultancy</a:t>
            </a:r>
            <a:r>
              <a:rPr lang="ja-JP" altLang="en-US" sz="1800">
                <a:latin typeface="Arial"/>
              </a:rPr>
              <a:t>”</a:t>
            </a:r>
            <a:r>
              <a:rPr lang="en-US" sz="1800"/>
              <a:t> of students and non-research staff</a:t>
            </a:r>
          </a:p>
        </p:txBody>
      </p:sp>
      <p:pic>
        <p:nvPicPr>
          <p:cNvPr id="513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0928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Key idea: 10k students all working on the same assignment = lots of redundancy</a:t>
            </a:r>
          </a:p>
          <a:p>
            <a:r>
              <a:rPr lang="en-US" sz="2400"/>
              <a:t>Students debug locally on scaled down datasets</a:t>
            </a:r>
          </a:p>
          <a:p>
            <a:r>
              <a:rPr lang="en-US" sz="2400"/>
              <a:t>Then submit 10k jobs</a:t>
            </a:r>
          </a:p>
          <a:p>
            <a:r>
              <a:rPr lang="en-US" sz="2400"/>
              <a:t>Prune the queue aggressively</a:t>
            </a:r>
          </a:p>
          <a:p>
            <a:pPr lvl="1"/>
            <a:r>
              <a:rPr lang="en-US" sz="2000"/>
              <a:t>Remove duplicates</a:t>
            </a:r>
          </a:p>
          <a:p>
            <a:pPr lvl="1"/>
            <a:r>
              <a:rPr lang="en-US" sz="2000"/>
              <a:t>Detect typical mistakes syntactically; return cached results</a:t>
            </a:r>
          </a:p>
          <a:p>
            <a:pPr lvl="1"/>
            <a:r>
              <a:rPr lang="en-US" sz="2000"/>
              <a:t>Global common subexpression elimination (feasible thanks to abstractions)</a:t>
            </a:r>
          </a:p>
          <a:p>
            <a:endParaRPr lang="en-US" sz="24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40</a:t>
            </a:fld>
            <a:endParaRPr lang="en-US"/>
          </a:p>
        </p:txBody>
      </p:sp>
    </p:spTree>
    <p:extLst>
      <p:ext uri="{BB962C8B-B14F-4D97-AF65-F5344CB8AC3E}">
        <p14:creationId xmlns:p14="http://schemas.microsoft.com/office/powerpoint/2010/main" val="28015665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Another approach we are considering:      Kaggle-Kaggle-style Prize assignments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6256467"/>
              </p:ext>
            </p:extLst>
          </p:nvPr>
        </p:nvGraphicFramePr>
        <p:xfrm>
          <a:off x="551447" y="2819400"/>
          <a:ext cx="8251661" cy="769620"/>
        </p:xfrm>
        <a:graphic>
          <a:graphicData uri="http://schemas.openxmlformats.org/drawingml/2006/table">
            <a:tbl>
              <a:tblPr/>
              <a:tblGrid>
                <a:gridCol w="862312"/>
                <a:gridCol w="719841"/>
                <a:gridCol w="1259305"/>
                <a:gridCol w="990600"/>
                <a:gridCol w="609600"/>
                <a:gridCol w="3276600"/>
                <a:gridCol w="533403"/>
              </a:tblGrid>
              <a:tr h="190500">
                <a:tc>
                  <a:txBody>
                    <a:bodyPr/>
                    <a:lstStyle/>
                    <a:p>
                      <a:pPr algn="ctr" fontAlgn="b"/>
                      <a:r>
                        <a:rPr lang="en-US" sz="1600" b="0" i="0" u="none" strike="noStrike">
                          <a:solidFill>
                            <a:srgbClr val="000000"/>
                          </a:solidFill>
                          <a:effectLst/>
                          <a:latin typeface="Calibri"/>
                        </a:rPr>
                        <a:t>student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date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runtime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output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quality</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l" fontAlgn="b"/>
                      <a:r>
                        <a:rPr lang="en-US" sz="1600" b="0" i="0" u="none" strike="noStrike">
                          <a:solidFill>
                            <a:srgbClr val="000000"/>
                          </a:solidFill>
                          <a:effectLst/>
                          <a:latin typeface="Calibri"/>
                        </a:rPr>
                        <a:t>notes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votes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r>
              <a:tr h="190500">
                <a:tc>
                  <a:txBody>
                    <a:bodyPr/>
                    <a:lstStyle/>
                    <a:p>
                      <a:pPr algn="ctr" fontAlgn="b"/>
                      <a:r>
                        <a:rPr lang="en-US" sz="1600" b="0" i="0" u="none" strike="noStrike">
                          <a:solidFill>
                            <a:srgbClr val="000000"/>
                          </a:solidFill>
                          <a:effectLst/>
                          <a:latin typeface="Calibri"/>
                        </a:rPr>
                        <a:t>sarah123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4/23/12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5 min 44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removed the dirty data for this run </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00">
                <a:tc>
                  <a:txBody>
                    <a:bodyPr/>
                    <a:lstStyle/>
                    <a:p>
                      <a:pPr algn="ctr" fontAlgn="b"/>
                      <a:r>
                        <a:rPr lang="en-US" sz="1600" b="0" i="0" u="none" strike="noStrike">
                          <a:solidFill>
                            <a:srgbClr val="000000"/>
                          </a:solidFill>
                          <a:effectLst/>
                          <a:latin typeface="Calibri"/>
                        </a:rPr>
                        <a:t>jane456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4/22/12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3 min 23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used gradient descent this 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97</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8" name="TextBox 7"/>
          <p:cNvSpPr txBox="1"/>
          <p:nvPr/>
        </p:nvSpPr>
        <p:spPr>
          <a:xfrm>
            <a:off x="838200" y="3589020"/>
            <a:ext cx="1295400" cy="646331"/>
          </a:xfrm>
          <a:prstGeom prst="rect">
            <a:avLst/>
          </a:prstGeom>
          <a:noFill/>
        </p:spPr>
        <p:txBody>
          <a:bodyPr wrap="square" rtlCol="0">
            <a:spAutoFit/>
          </a:bodyPr>
          <a:lstStyle/>
          <a:p>
            <a:r>
              <a:rPr lang="en-US"/>
              <a:t>:</a:t>
            </a:r>
          </a:p>
          <a:p>
            <a:r>
              <a:rPr lang="en-US"/>
              <a:t>:</a:t>
            </a:r>
          </a:p>
        </p:txBody>
      </p:sp>
      <p:sp>
        <p:nvSpPr>
          <p:cNvPr id="9" name="TextBox 8"/>
          <p:cNvSpPr txBox="1"/>
          <p:nvPr/>
        </p:nvSpPr>
        <p:spPr>
          <a:xfrm>
            <a:off x="457200" y="4267200"/>
            <a:ext cx="8686800" cy="2031325"/>
          </a:xfrm>
          <a:prstGeom prst="rect">
            <a:avLst/>
          </a:prstGeom>
          <a:noFill/>
        </p:spPr>
        <p:txBody>
          <a:bodyPr wrap="square" rtlCol="0">
            <a:spAutoFit/>
          </a:bodyPr>
          <a:lstStyle/>
          <a:p>
            <a:pPr marL="285750" indent="-285750">
              <a:buFont typeface="Arial"/>
              <a:buChar char="•"/>
            </a:pPr>
            <a:r>
              <a:rPr lang="en-US"/>
              <a:t>Pay-to-play: Students submit successful jobs to access leaderboards</a:t>
            </a:r>
          </a:p>
          <a:p>
            <a:pPr marL="285750" indent="-285750">
              <a:buFont typeface="Arial"/>
              <a:buChar char="•"/>
            </a:pPr>
            <a:r>
              <a:rPr lang="en-US"/>
              <a:t>Cast votes for their preferred solution.</a:t>
            </a:r>
          </a:p>
          <a:p>
            <a:pPr marL="285750" indent="-285750">
              <a:buFont typeface="Arial"/>
              <a:buChar char="•"/>
            </a:pPr>
            <a:r>
              <a:rPr lang="en-US"/>
              <a:t>Grade determined by </a:t>
            </a:r>
          </a:p>
          <a:p>
            <a:r>
              <a:rPr lang="en-US"/>
              <a:t>	</a:t>
            </a:r>
            <a:r>
              <a:rPr lang="en-US" sz="1600"/>
              <a:t>f(votes(your_solution), grade(your_solution), grade(solutions_you_voted_for))</a:t>
            </a:r>
          </a:p>
          <a:p>
            <a:pPr marL="285750" indent="-285750">
              <a:buFont typeface="Arial"/>
              <a:buChar char="•"/>
            </a:pPr>
            <a:r>
              <a:rPr lang="en-US"/>
              <a:t>We run the top-k highest ranked solutions on the full size dataset</a:t>
            </a:r>
          </a:p>
          <a:p>
            <a:pPr marL="285750" indent="-285750">
              <a:buFont typeface="Arial"/>
              <a:buChar char="•"/>
            </a:pPr>
            <a:endParaRPr lang="en-US"/>
          </a:p>
          <a:p>
            <a:pPr marL="285750" indent="-285750">
              <a:buFont typeface="Arial"/>
              <a:buChar char="•"/>
            </a:pPr>
            <a:r>
              <a:rPr lang="en-US"/>
              <a:t>Problem: Easy to game the system and just coast</a:t>
            </a:r>
          </a:p>
        </p:txBody>
      </p:sp>
    </p:spTree>
    <p:extLst>
      <p:ext uri="{BB962C8B-B14F-4D97-AF65-F5344CB8AC3E}">
        <p14:creationId xmlns:p14="http://schemas.microsoft.com/office/powerpoint/2010/main" val="21160279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4038600"/>
            <a:ext cx="7854696" cy="2087563"/>
          </a:xfrm>
        </p:spPr>
        <p:txBody>
          <a:bodyPr/>
          <a:lstStyle/>
          <a:p>
            <a:pPr marL="0" indent="0">
              <a:buNone/>
            </a:pPr>
            <a:r>
              <a:rPr lang="en-US" sz="2000"/>
              <a:t>Coursera course:</a:t>
            </a:r>
          </a:p>
          <a:p>
            <a:pPr marL="0" indent="0">
              <a:buNone/>
            </a:pPr>
            <a:r>
              <a:rPr lang="en-US" sz="2000">
                <a:hlinkClick r:id="rId2"/>
              </a:rPr>
              <a:t>https://www.coursera.org/course/datasci</a:t>
            </a:r>
            <a:endParaRPr lang="en-US" sz="2000"/>
          </a:p>
          <a:p>
            <a:pPr marL="0" indent="0">
              <a:buNone/>
            </a:pPr>
            <a:endParaRPr lang="en-US" sz="2000"/>
          </a:p>
          <a:p>
            <a:pPr marL="0" indent="0">
              <a:buNone/>
            </a:pPr>
            <a:r>
              <a:rPr lang="en-US" sz="2000"/>
              <a:t>Certificate program:</a:t>
            </a:r>
          </a:p>
          <a:p>
            <a:pPr marL="0" indent="0">
              <a:buNone/>
            </a:pPr>
            <a:r>
              <a:rPr lang="en-US" sz="2000">
                <a:hlinkClick r:id="rId3"/>
              </a:rPr>
              <a:t>http://www.pce.uw.edu/courses/data-science-intro</a:t>
            </a:r>
            <a:endParaRPr lang="en-US" sz="2000"/>
          </a:p>
          <a:p>
            <a:pPr marL="0" indent="0">
              <a:buNone/>
            </a:pPr>
            <a:endParaRPr lang="en-US" sz="2000"/>
          </a:p>
          <a:p>
            <a:pPr marL="0" indent="0">
              <a:buNone/>
            </a:pPr>
            <a:endParaRPr lang="en-US" sz="20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42</a:t>
            </a:fld>
            <a:endParaRPr lang="en-US"/>
          </a:p>
        </p:txBody>
      </p:sp>
      <p:pic>
        <p:nvPicPr>
          <p:cNvPr id="7"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0"/>
            <a:ext cx="4065587" cy="39438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73582" y="1322457"/>
            <a:ext cx="3889418" cy="707886"/>
          </a:xfrm>
          <a:prstGeom prst="rect">
            <a:avLst/>
          </a:prstGeom>
          <a:noFill/>
        </p:spPr>
        <p:txBody>
          <a:bodyPr wrap="square" rtlCol="0">
            <a:spAutoFit/>
          </a:bodyPr>
          <a:lstStyle/>
          <a:p>
            <a:r>
              <a:rPr lang="en-US" sz="2000" i="1">
                <a:hlinkClick r:id="rId5"/>
              </a:rPr>
              <a:t>http://escience.washington.edu</a:t>
            </a:r>
            <a:endParaRPr lang="en-US" sz="2000" i="1"/>
          </a:p>
          <a:p>
            <a:endParaRPr lang="en-US" sz="2000" i="1"/>
          </a:p>
        </p:txBody>
      </p:sp>
      <p:sp>
        <p:nvSpPr>
          <p:cNvPr id="9" name="TextBox 8"/>
          <p:cNvSpPr txBox="1"/>
          <p:nvPr/>
        </p:nvSpPr>
        <p:spPr>
          <a:xfrm>
            <a:off x="4873582" y="2030343"/>
            <a:ext cx="3813218" cy="646331"/>
          </a:xfrm>
          <a:prstGeom prst="rect">
            <a:avLst/>
          </a:prstGeom>
          <a:noFill/>
        </p:spPr>
        <p:txBody>
          <a:bodyPr wrap="square" rtlCol="0">
            <a:spAutoFit/>
          </a:bodyPr>
          <a:lstStyle/>
          <a:p>
            <a:r>
              <a:rPr lang="en-US">
                <a:hlinkClick r:id="rId6"/>
              </a:rPr>
              <a:t>billhowe@cs.washington.edu</a:t>
            </a:r>
            <a:endParaRPr lang="en-US"/>
          </a:p>
          <a:p>
            <a:endParaRPr lang="en-US"/>
          </a:p>
        </p:txBody>
      </p:sp>
    </p:spTree>
    <p:extLst>
      <p:ext uri="{BB962C8B-B14F-4D97-AF65-F5344CB8AC3E}">
        <p14:creationId xmlns:p14="http://schemas.microsoft.com/office/powerpoint/2010/main" val="96042385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fld id="{E957B2E8-E0AF-B94B-8AD6-FC3A7CD4EC91}" type="datetime1">
              <a:rPr lang="en-US"/>
              <a:pPr/>
              <a:t>10/9/12</a:t>
            </a:fld>
            <a:endParaRPr lang="en-US"/>
          </a:p>
        </p:txBody>
      </p:sp>
      <p:sp>
        <p:nvSpPr>
          <p:cNvPr id="15" name="Footer Placeholder 4"/>
          <p:cNvSpPr>
            <a:spLocks noGrp="1"/>
          </p:cNvSpPr>
          <p:nvPr>
            <p:ph type="ftr" sz="quarter" idx="11"/>
          </p:nvPr>
        </p:nvSpPr>
        <p:spPr/>
        <p:txBody>
          <a:bodyPr/>
          <a:lstStyle/>
          <a:p>
            <a:r>
              <a:rPr lang="en-US"/>
              <a:t>Bill Howe, eScience Institute</a:t>
            </a:r>
          </a:p>
        </p:txBody>
      </p:sp>
      <p:sp>
        <p:nvSpPr>
          <p:cNvPr id="16" name="Slide Number Placeholder 5"/>
          <p:cNvSpPr>
            <a:spLocks noGrp="1"/>
          </p:cNvSpPr>
          <p:nvPr>
            <p:ph type="sldNum" sz="quarter" idx="12"/>
          </p:nvPr>
        </p:nvSpPr>
        <p:spPr/>
        <p:txBody>
          <a:bodyPr/>
          <a:lstStyle/>
          <a:p>
            <a:fld id="{AA547BA5-5A3A-6347-A3CC-B61FC40FB5EE}" type="slidenum">
              <a:rPr lang="en-US"/>
              <a:pPr/>
              <a:t>43</a:t>
            </a:fld>
            <a:endParaRPr lang="en-US"/>
          </a:p>
        </p:txBody>
      </p:sp>
      <p:grpSp>
        <p:nvGrpSpPr>
          <p:cNvPr id="281602" name="Group 2"/>
          <p:cNvGrpSpPr>
            <a:grpSpLocks/>
          </p:cNvGrpSpPr>
          <p:nvPr/>
        </p:nvGrpSpPr>
        <p:grpSpPr bwMode="auto">
          <a:xfrm>
            <a:off x="2309813" y="3016250"/>
            <a:ext cx="4737100" cy="3219450"/>
            <a:chOff x="1447" y="1987"/>
            <a:chExt cx="2984" cy="2028"/>
          </a:xfrm>
        </p:grpSpPr>
        <p:pic>
          <p:nvPicPr>
            <p:cNvPr id="281603" name="Picture 3" descr="GenomeSequencer.jpg                                            00365F85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 y="2545"/>
              <a:ext cx="1399" cy="1470"/>
            </a:xfrm>
            <a:prstGeom prst="rect">
              <a:avLst/>
            </a:prstGeom>
            <a:noFill/>
            <a:extLst>
              <a:ext uri="{909E8E84-426E-40dd-AFC4-6F175D3DCCD1}">
                <a14:hiddenFill xmlns:a14="http://schemas.microsoft.com/office/drawing/2010/main">
                  <a:solidFill>
                    <a:srgbClr val="FFFFFF"/>
                  </a:solidFill>
                </a14:hiddenFill>
              </a:ext>
            </a:extLst>
          </p:spPr>
        </p:pic>
        <p:pic>
          <p:nvPicPr>
            <p:cNvPr id="281604" name="Picture 4" descr="short_reads.tiff                                               00365F85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447" y="1987"/>
              <a:ext cx="2984" cy="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605" name="Group 5"/>
          <p:cNvGrpSpPr>
            <a:grpSpLocks/>
          </p:cNvGrpSpPr>
          <p:nvPr/>
        </p:nvGrpSpPr>
        <p:grpSpPr bwMode="auto">
          <a:xfrm>
            <a:off x="198438" y="3451225"/>
            <a:ext cx="2733675" cy="2809875"/>
            <a:chOff x="108" y="2171"/>
            <a:chExt cx="1722" cy="1770"/>
          </a:xfrm>
        </p:grpSpPr>
        <p:pic>
          <p:nvPicPr>
            <p:cNvPr id="281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 y="2171"/>
              <a:ext cx="1309" cy="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07" name="Picture 7" descr="Profile-470.jpg                                                00365F85Macintosh HD                   C63A6B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 y="2879"/>
              <a:ext cx="1345" cy="1062"/>
            </a:xfrm>
            <a:prstGeom prst="rect">
              <a:avLst/>
            </a:prstGeom>
            <a:noFill/>
            <a:extLst>
              <a:ext uri="{909E8E84-426E-40dd-AFC4-6F175D3DCCD1}">
                <a14:hiddenFill xmlns:a14="http://schemas.microsoft.com/office/drawing/2010/main">
                  <a:solidFill>
                    <a:srgbClr val="FFFFFF"/>
                  </a:solidFill>
                </a14:hiddenFill>
              </a:ext>
            </a:extLst>
          </p:spPr>
        </p:pic>
      </p:grpSp>
      <p:sp>
        <p:nvSpPr>
          <p:cNvPr id="281608" name="Rectangle 8"/>
          <p:cNvSpPr>
            <a:spLocks noGrp="1" noChangeArrowheads="1"/>
          </p:cNvSpPr>
          <p:nvPr>
            <p:ph type="title"/>
          </p:nvPr>
        </p:nvSpPr>
        <p:spPr>
          <a:xfrm>
            <a:off x="914400" y="551531"/>
            <a:ext cx="7448550" cy="685800"/>
          </a:xfrm>
        </p:spPr>
        <p:txBody>
          <a:bodyPr/>
          <a:lstStyle/>
          <a:p>
            <a:r>
              <a:rPr lang="en-US" sz="2400"/>
              <a:t>Science is becoming a database query problem</a:t>
            </a:r>
          </a:p>
        </p:txBody>
      </p:sp>
      <p:sp>
        <p:nvSpPr>
          <p:cNvPr id="281609" name="Rectangle 9"/>
          <p:cNvSpPr>
            <a:spLocks noGrp="1" noChangeArrowheads="1"/>
          </p:cNvSpPr>
          <p:nvPr>
            <p:ph type="body" idx="1"/>
          </p:nvPr>
        </p:nvSpPr>
        <p:spPr>
          <a:xfrm>
            <a:off x="0" y="1238250"/>
            <a:ext cx="9144000" cy="1951038"/>
          </a:xfrm>
        </p:spPr>
        <p:txBody>
          <a:bodyPr/>
          <a:lstStyle/>
          <a:p>
            <a:pPr>
              <a:lnSpc>
                <a:spcPct val="90000"/>
              </a:lnSpc>
              <a:buFont typeface="Wingdings" charset="0"/>
              <a:buNone/>
            </a:pPr>
            <a:r>
              <a:rPr lang="en-US" sz="1600" b="1" i="1">
                <a:solidFill>
                  <a:schemeClr val="tx2"/>
                </a:solidFill>
              </a:rPr>
              <a:t>    Old model: </a:t>
            </a:r>
            <a:r>
              <a:rPr lang="ja-JP" altLang="en-US" sz="1600" b="1" i="1">
                <a:solidFill>
                  <a:schemeClr val="tx2"/>
                </a:solidFill>
                <a:latin typeface="Arial"/>
              </a:rPr>
              <a:t>“</a:t>
            </a:r>
            <a:r>
              <a:rPr lang="en-US" sz="1600" b="1" i="1">
                <a:solidFill>
                  <a:schemeClr val="tx2"/>
                </a:solidFill>
              </a:rPr>
              <a:t>Query the world</a:t>
            </a:r>
            <a:r>
              <a:rPr lang="ja-JP" altLang="en-US" sz="1600" b="1" i="1">
                <a:solidFill>
                  <a:schemeClr val="tx2"/>
                </a:solidFill>
                <a:latin typeface="Arial"/>
              </a:rPr>
              <a:t>”</a:t>
            </a:r>
            <a:r>
              <a:rPr lang="en-US" sz="1600" b="1" i="1">
                <a:solidFill>
                  <a:schemeClr val="tx2"/>
                </a:solidFill>
              </a:rPr>
              <a:t>  (Data acquisition coupled to a specific hypothesis)</a:t>
            </a:r>
          </a:p>
          <a:p>
            <a:pPr>
              <a:lnSpc>
                <a:spcPct val="90000"/>
              </a:lnSpc>
              <a:buFont typeface="Wingdings" charset="0"/>
              <a:buNone/>
            </a:pPr>
            <a:r>
              <a:rPr lang="en-US" sz="1600" b="1" i="1">
                <a:solidFill>
                  <a:srgbClr val="A50021"/>
                </a:solidFill>
              </a:rPr>
              <a:t>    </a:t>
            </a:r>
            <a:r>
              <a:rPr lang="en-US" sz="1600" b="1" i="1">
                <a:solidFill>
                  <a:schemeClr val="hlink"/>
                </a:solidFill>
              </a:rPr>
              <a:t>New model: </a:t>
            </a:r>
            <a:r>
              <a:rPr lang="ja-JP" altLang="en-US" sz="1600" b="1" i="1">
                <a:solidFill>
                  <a:schemeClr val="hlink"/>
                </a:solidFill>
                <a:latin typeface="Arial"/>
              </a:rPr>
              <a:t>“</a:t>
            </a:r>
            <a:r>
              <a:rPr lang="en-US" sz="1600" b="1" i="1">
                <a:solidFill>
                  <a:schemeClr val="hlink"/>
                </a:solidFill>
              </a:rPr>
              <a:t>Download the world</a:t>
            </a:r>
            <a:r>
              <a:rPr lang="ja-JP" altLang="en-US" sz="1600" b="1" i="1">
                <a:solidFill>
                  <a:schemeClr val="hlink"/>
                </a:solidFill>
                <a:latin typeface="Arial"/>
              </a:rPr>
              <a:t>”</a:t>
            </a:r>
            <a:r>
              <a:rPr lang="en-US" sz="1600" b="1" i="1">
                <a:solidFill>
                  <a:schemeClr val="hlink"/>
                </a:solidFill>
              </a:rPr>
              <a:t> (Data acquisition supports many hypotheses)</a:t>
            </a:r>
            <a:endParaRPr lang="en-US" sz="1800">
              <a:solidFill>
                <a:schemeClr val="hlink"/>
              </a:solidFill>
            </a:endParaRPr>
          </a:p>
          <a:p>
            <a:pPr lvl="1">
              <a:lnSpc>
                <a:spcPct val="90000"/>
              </a:lnSpc>
            </a:pPr>
            <a:r>
              <a:rPr lang="en-US" sz="1600" b="1"/>
              <a:t>Astronomy: High-resolution, high-frequency sky surveys (SDSS, LSST, PanSTARRS)</a:t>
            </a:r>
          </a:p>
          <a:p>
            <a:pPr lvl="1">
              <a:lnSpc>
                <a:spcPct val="90000"/>
              </a:lnSpc>
            </a:pPr>
            <a:r>
              <a:rPr lang="en-US" sz="1600" b="1"/>
              <a:t>Biology: lab automation, high-throughput sequencing, </a:t>
            </a:r>
          </a:p>
          <a:p>
            <a:pPr lvl="1">
              <a:lnSpc>
                <a:spcPct val="90000"/>
              </a:lnSpc>
            </a:pPr>
            <a:r>
              <a:rPr lang="en-US" sz="1600" b="1"/>
              <a:t>Oceanography: high-resolution models, cheap sensors, satellites</a:t>
            </a:r>
            <a:endParaRPr lang="en-US" sz="3200"/>
          </a:p>
        </p:txBody>
      </p:sp>
      <p:pic>
        <p:nvPicPr>
          <p:cNvPr id="2816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763" y="3622675"/>
            <a:ext cx="1681162"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734969" y="3334544"/>
            <a:ext cx="271145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1612" name="Text Box 12"/>
          <p:cNvSpPr txBox="1">
            <a:spLocks noChangeArrowheads="1"/>
          </p:cNvSpPr>
          <p:nvPr/>
        </p:nvSpPr>
        <p:spPr bwMode="auto">
          <a:xfrm>
            <a:off x="182563" y="3540125"/>
            <a:ext cx="214471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bg1"/>
                </a:solidFill>
              </a:rPr>
              <a:t>40TB / 2 nights</a:t>
            </a:r>
          </a:p>
          <a:p>
            <a:pPr>
              <a:spcBef>
                <a:spcPct val="50000"/>
              </a:spcBef>
            </a:pPr>
            <a:r>
              <a:rPr lang="en-US">
                <a:solidFill>
                  <a:schemeClr val="bg1"/>
                </a:solidFill>
              </a:rPr>
              <a:t>1 device</a:t>
            </a:r>
          </a:p>
        </p:txBody>
      </p:sp>
      <p:sp>
        <p:nvSpPr>
          <p:cNvPr id="281613" name="Text Box 13"/>
          <p:cNvSpPr txBox="1">
            <a:spLocks noChangeArrowheads="1"/>
          </p:cNvSpPr>
          <p:nvPr/>
        </p:nvSpPr>
        <p:spPr bwMode="auto">
          <a:xfrm>
            <a:off x="3044825" y="5146675"/>
            <a:ext cx="2144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solidFill>
                  <a:schemeClr val="bg1"/>
                </a:solidFill>
              </a:rPr>
              <a:t>~1TB / day</a:t>
            </a:r>
          </a:p>
          <a:p>
            <a:r>
              <a:rPr lang="en-US">
                <a:solidFill>
                  <a:schemeClr val="bg1"/>
                </a:solidFill>
              </a:rPr>
              <a:t>100s of devices</a:t>
            </a:r>
          </a:p>
        </p:txBody>
      </p:sp>
    </p:spTree>
    <p:extLst>
      <p:ext uri="{BB962C8B-B14F-4D97-AF65-F5344CB8AC3E}">
        <p14:creationId xmlns:p14="http://schemas.microsoft.com/office/powerpoint/2010/main" val="2523725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7" name="Picture 7" descr="Long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852613"/>
            <a:ext cx="8294688" cy="4313237"/>
          </a:xfrm>
          <a:prstGeom prst="rect">
            <a:avLst/>
          </a:prstGeom>
          <a:noFill/>
          <a:extLst>
            <a:ext uri="{909E8E84-426E-40dd-AFC4-6F175D3DCCD1}">
              <a14:hiddenFill xmlns:a14="http://schemas.microsoft.com/office/drawing/2010/main">
                <a:solidFill>
                  <a:srgbClr val="FFFFFF"/>
                </a:solidFill>
              </a14:hiddenFill>
            </a:ext>
          </a:extLst>
        </p:spPr>
      </p:pic>
      <p:sp>
        <p:nvSpPr>
          <p:cNvPr id="1080328" name="Text Box 8"/>
          <p:cNvSpPr txBox="1">
            <a:spLocks noChangeArrowheads="1"/>
          </p:cNvSpPr>
          <p:nvPr/>
        </p:nvSpPr>
        <p:spPr bwMode="auto">
          <a:xfrm rot="16200000">
            <a:off x="-990600" y="3967163"/>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Popularity /  Sales</a:t>
            </a:r>
          </a:p>
        </p:txBody>
      </p:sp>
      <p:sp>
        <p:nvSpPr>
          <p:cNvPr id="1080329" name="Text Box 9"/>
          <p:cNvSpPr txBox="1">
            <a:spLocks noChangeArrowheads="1"/>
          </p:cNvSpPr>
          <p:nvPr/>
        </p:nvSpPr>
        <p:spPr bwMode="auto">
          <a:xfrm>
            <a:off x="3616325" y="6111875"/>
            <a:ext cx="265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Products / Results</a:t>
            </a:r>
          </a:p>
        </p:txBody>
      </p:sp>
      <p:sp>
        <p:nvSpPr>
          <p:cNvPr id="1080330" name="Text Box 10"/>
          <p:cNvSpPr txBox="1">
            <a:spLocks noChangeArrowheads="1"/>
          </p:cNvSpPr>
          <p:nvPr/>
        </p:nvSpPr>
        <p:spPr bwMode="auto">
          <a:xfrm>
            <a:off x="1116013" y="350043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Head</a:t>
            </a:r>
          </a:p>
        </p:txBody>
      </p:sp>
      <p:sp>
        <p:nvSpPr>
          <p:cNvPr id="1080331" name="Text Box 11"/>
          <p:cNvSpPr txBox="1">
            <a:spLocks noChangeArrowheads="1"/>
          </p:cNvSpPr>
          <p:nvPr/>
        </p:nvSpPr>
        <p:spPr bwMode="auto">
          <a:xfrm>
            <a:off x="4067175" y="5084763"/>
            <a:ext cx="676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Tail</a:t>
            </a:r>
          </a:p>
        </p:txBody>
      </p:sp>
      <p:sp>
        <p:nvSpPr>
          <p:cNvPr id="1080334" name="Rectangle 14"/>
          <p:cNvSpPr>
            <a:spLocks noGrp="1" noChangeArrowheads="1"/>
          </p:cNvSpPr>
          <p:nvPr>
            <p:ph type="body" idx="1"/>
          </p:nvPr>
        </p:nvSpPr>
        <p:spPr>
          <a:xfrm>
            <a:off x="468313" y="762000"/>
            <a:ext cx="4535487" cy="1800225"/>
          </a:xfrm>
        </p:spPr>
        <p:txBody>
          <a:bodyPr/>
          <a:lstStyle/>
          <a:p>
            <a:r>
              <a:rPr lang="en-GB"/>
              <a:t>Power distribution</a:t>
            </a:r>
          </a:p>
          <a:p>
            <a:r>
              <a:rPr lang="en-GB"/>
              <a:t>80:20 rule</a:t>
            </a:r>
          </a:p>
        </p:txBody>
      </p:sp>
      <p:pic>
        <p:nvPicPr>
          <p:cNvPr id="1080335" name="Picture 15" descr="the long tail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850" y="558800"/>
            <a:ext cx="3663950" cy="5080000"/>
          </a:xfrm>
          <a:prstGeom prst="rect">
            <a:avLst/>
          </a:prstGeom>
          <a:noFill/>
          <a:extLst>
            <a:ext uri="{909E8E84-426E-40dd-AFC4-6F175D3DCCD1}">
              <a14:hiddenFill xmlns:a14="http://schemas.microsoft.com/office/drawing/2010/main">
                <a:solidFill>
                  <a:srgbClr val="FFFFFF"/>
                </a:solidFill>
              </a14:hiddenFill>
            </a:ext>
          </a:extLst>
        </p:spPr>
      </p:pic>
      <p:sp>
        <p:nvSpPr>
          <p:cNvPr id="1080336" name="Text Box 16"/>
          <p:cNvSpPr txBox="1">
            <a:spLocks noChangeArrowheads="1"/>
          </p:cNvSpPr>
          <p:nvPr/>
        </p:nvSpPr>
        <p:spPr bwMode="auto">
          <a:xfrm>
            <a:off x="304800" y="6518275"/>
            <a:ext cx="575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First published May 2007, Wired Magazine article 2004</a:t>
            </a:r>
          </a:p>
        </p:txBody>
      </p:sp>
      <p:sp>
        <p:nvSpPr>
          <p:cNvPr id="10" name="TextBox 9"/>
          <p:cNvSpPr txBox="1"/>
          <p:nvPr/>
        </p:nvSpPr>
        <p:spPr>
          <a:xfrm>
            <a:off x="6979151" y="43934"/>
            <a:ext cx="2098675" cy="369332"/>
          </a:xfrm>
          <a:prstGeom prst="rect">
            <a:avLst/>
          </a:prstGeom>
          <a:noFill/>
        </p:spPr>
        <p:txBody>
          <a:bodyPr wrap="square" rtlCol="0">
            <a:spAutoFit/>
          </a:bodyPr>
          <a:lstStyle/>
          <a:p>
            <a:r>
              <a:rPr lang="en-US"/>
              <a:t>[src: Carol Goble]</a:t>
            </a:r>
          </a:p>
        </p:txBody>
      </p:sp>
    </p:spTree>
    <p:extLst>
      <p:ext uri="{BB962C8B-B14F-4D97-AF65-F5344CB8AC3E}">
        <p14:creationId xmlns:p14="http://schemas.microsoft.com/office/powerpoint/2010/main" val="9177024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609600"/>
            <a:ext cx="7854950" cy="914400"/>
          </a:xfrm>
        </p:spPr>
        <p:txBody>
          <a:bodyPr>
            <a:noAutofit/>
          </a:bodyPr>
          <a:lstStyle/>
          <a:p>
            <a:pPr algn="l"/>
            <a:r>
              <a:rPr lang="en-US" sz="2400" dirty="0" smtClean="0">
                <a:latin typeface="Frutiger 55 Roman" charset="0"/>
                <a:ea typeface="ＭＳ Ｐゴシック" charset="0"/>
                <a:cs typeface="ＭＳ Ｐゴシック" charset="0"/>
              </a:rPr>
              <a:t>A “Needs Hierarchy” of Science Data Management</a:t>
            </a:r>
            <a:endParaRPr lang="en-US" sz="2400" dirty="0">
              <a:latin typeface="Frutiger 55 Roman" charset="0"/>
              <a:ea typeface="ＭＳ Ｐゴシック" charset="0"/>
              <a:cs typeface="ＭＳ Ｐゴシック" charset="0"/>
            </a:endParaRPr>
          </a:p>
        </p:txBody>
      </p:sp>
      <p:sp>
        <p:nvSpPr>
          <p:cNvPr id="16" name="Date Placeholder 15"/>
          <p:cNvSpPr>
            <a:spLocks noGrp="1"/>
          </p:cNvSpPr>
          <p:nvPr>
            <p:ph type="dt" sz="half" idx="10"/>
          </p:nvPr>
        </p:nvSpPr>
        <p:spPr/>
        <p:txBody>
          <a:bodyPr/>
          <a:lstStyle/>
          <a:p>
            <a:fld id="{F3616C9F-CB23-6742-8FC3-9B54CBBBF949}" type="datetime1">
              <a:rPr lang="en-US" smtClean="0"/>
              <a:t>10/9/12</a:t>
            </a:fld>
            <a:endParaRPr lang="en-US"/>
          </a:p>
        </p:txBody>
      </p:sp>
      <p:sp>
        <p:nvSpPr>
          <p:cNvPr id="20" name="Footer Placeholder 19"/>
          <p:cNvSpPr>
            <a:spLocks noGrp="1"/>
          </p:cNvSpPr>
          <p:nvPr>
            <p:ph type="ftr" sz="quarter" idx="11"/>
          </p:nvPr>
        </p:nvSpPr>
        <p:spPr/>
        <p:txBody>
          <a:bodyPr/>
          <a:lstStyle/>
          <a:p>
            <a:pPr>
              <a:defRPr/>
            </a:pPr>
            <a:r>
              <a:rPr lang="en-US" smtClean="0"/>
              <a:t>Bill Howe, UW</a:t>
            </a:r>
            <a:endParaRPr lang="en-US" dirty="0"/>
          </a:p>
        </p:txBody>
      </p:sp>
      <p:sp>
        <p:nvSpPr>
          <p:cNvPr id="21" name="Slide Number Placeholder 20"/>
          <p:cNvSpPr>
            <a:spLocks noGrp="1"/>
          </p:cNvSpPr>
          <p:nvPr>
            <p:ph type="sldNum" sz="quarter" idx="12"/>
          </p:nvPr>
        </p:nvSpPr>
        <p:spPr/>
        <p:txBody>
          <a:bodyPr/>
          <a:lstStyle/>
          <a:p>
            <a:fld id="{A12D6CCC-2396-634D-8A9D-DFA1A30244AA}" type="slidenum">
              <a:rPr lang="en-US" smtClean="0"/>
              <a:pPr/>
              <a:t>45</a:t>
            </a:fld>
            <a:endParaRPr lang="en-US"/>
          </a:p>
        </p:txBody>
      </p:sp>
      <p:pic>
        <p:nvPicPr>
          <p:cNvPr id="4" name="Picture 3" descr="450px-Maslow's_Hierarchy_of_Nee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55" y="1981200"/>
            <a:ext cx="6619708" cy="4584466"/>
          </a:xfrm>
          <a:prstGeom prst="rect">
            <a:avLst/>
          </a:prstGeom>
        </p:spPr>
      </p:pic>
      <p:sp>
        <p:nvSpPr>
          <p:cNvPr id="5" name="TextBox 4"/>
          <p:cNvSpPr txBox="1"/>
          <p:nvPr/>
        </p:nvSpPr>
        <p:spPr>
          <a:xfrm>
            <a:off x="1989552" y="5846604"/>
            <a:ext cx="1403253" cy="400110"/>
          </a:xfrm>
          <a:prstGeom prst="rect">
            <a:avLst/>
          </a:prstGeom>
          <a:solidFill>
            <a:schemeClr val="bg1"/>
          </a:solidFill>
        </p:spPr>
        <p:txBody>
          <a:bodyPr wrap="square" rtlCol="0">
            <a:spAutoFit/>
          </a:bodyPr>
          <a:lstStyle/>
          <a:p>
            <a:r>
              <a:rPr lang="en-US" sz="2000" dirty="0" smtClean="0"/>
              <a:t>storage</a:t>
            </a:r>
            <a:endParaRPr lang="en-US" sz="2000" dirty="0"/>
          </a:p>
        </p:txBody>
      </p:sp>
      <p:sp>
        <p:nvSpPr>
          <p:cNvPr id="8" name="TextBox 7"/>
          <p:cNvSpPr txBox="1"/>
          <p:nvPr/>
        </p:nvSpPr>
        <p:spPr>
          <a:xfrm>
            <a:off x="1989553" y="5288742"/>
            <a:ext cx="1672346" cy="400110"/>
          </a:xfrm>
          <a:prstGeom prst="rect">
            <a:avLst/>
          </a:prstGeom>
          <a:solidFill>
            <a:schemeClr val="bg1"/>
          </a:solidFill>
        </p:spPr>
        <p:txBody>
          <a:bodyPr wrap="square" rtlCol="0">
            <a:spAutoFit/>
          </a:bodyPr>
          <a:lstStyle/>
          <a:p>
            <a:r>
              <a:rPr lang="en-US" sz="2000" dirty="0" smtClean="0"/>
              <a:t>sharing</a:t>
            </a:r>
            <a:endParaRPr lang="en-US" sz="2000" dirty="0"/>
          </a:p>
        </p:txBody>
      </p:sp>
      <p:sp>
        <p:nvSpPr>
          <p:cNvPr id="14" name="TextBox 13"/>
          <p:cNvSpPr txBox="1"/>
          <p:nvPr/>
        </p:nvSpPr>
        <p:spPr>
          <a:xfrm>
            <a:off x="1940654" y="359378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5" name="TextBox 14"/>
          <p:cNvSpPr txBox="1"/>
          <p:nvPr/>
        </p:nvSpPr>
        <p:spPr>
          <a:xfrm>
            <a:off x="2064125" y="423777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7" name="TextBox 16"/>
          <p:cNvSpPr txBox="1"/>
          <p:nvPr/>
        </p:nvSpPr>
        <p:spPr>
          <a:xfrm>
            <a:off x="2031119" y="4778064"/>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0" name="TextBox 9"/>
          <p:cNvSpPr txBox="1"/>
          <p:nvPr/>
        </p:nvSpPr>
        <p:spPr>
          <a:xfrm>
            <a:off x="1943099" y="3593781"/>
            <a:ext cx="3641758" cy="400110"/>
          </a:xfrm>
          <a:prstGeom prst="rect">
            <a:avLst/>
          </a:prstGeom>
          <a:noFill/>
        </p:spPr>
        <p:txBody>
          <a:bodyPr wrap="square" rtlCol="0">
            <a:spAutoFit/>
          </a:bodyPr>
          <a:lstStyle/>
          <a:p>
            <a:r>
              <a:rPr lang="en-US" sz="2000" dirty="0" smtClean="0">
                <a:solidFill>
                  <a:srgbClr val="FF0000"/>
                </a:solidFill>
              </a:rPr>
              <a:t>full semantic integration</a:t>
            </a:r>
            <a:endParaRPr lang="en-US" sz="2000" dirty="0">
              <a:solidFill>
                <a:srgbClr val="FF0000"/>
              </a:solidFill>
            </a:endParaRPr>
          </a:p>
        </p:txBody>
      </p:sp>
      <p:grpSp>
        <p:nvGrpSpPr>
          <p:cNvPr id="2" name="Group 1"/>
          <p:cNvGrpSpPr/>
          <p:nvPr/>
        </p:nvGrpSpPr>
        <p:grpSpPr>
          <a:xfrm>
            <a:off x="2005446" y="4237771"/>
            <a:ext cx="2113662" cy="965940"/>
            <a:chOff x="1648325" y="3895550"/>
            <a:chExt cx="2311401" cy="1145629"/>
          </a:xfrm>
        </p:grpSpPr>
        <p:sp>
          <p:nvSpPr>
            <p:cNvPr id="9" name="TextBox 8"/>
            <p:cNvSpPr txBox="1"/>
            <p:nvPr/>
          </p:nvSpPr>
          <p:spPr>
            <a:xfrm>
              <a:off x="1648325" y="4566638"/>
              <a:ext cx="2057400" cy="474541"/>
            </a:xfrm>
            <a:prstGeom prst="rect">
              <a:avLst/>
            </a:prstGeom>
            <a:noFill/>
          </p:spPr>
          <p:txBody>
            <a:bodyPr wrap="square" rtlCol="0">
              <a:spAutoFit/>
            </a:bodyPr>
            <a:lstStyle/>
            <a:p>
              <a:r>
                <a:rPr lang="en-US" sz="2000" dirty="0" smtClean="0">
                  <a:solidFill>
                    <a:srgbClr val="0000FF"/>
                  </a:solidFill>
                </a:rPr>
                <a:t>query</a:t>
              </a:r>
              <a:endParaRPr lang="en-US" sz="2000" dirty="0">
                <a:solidFill>
                  <a:srgbClr val="0000FF"/>
                </a:solidFill>
              </a:endParaRPr>
            </a:p>
          </p:txBody>
        </p:sp>
        <p:sp>
          <p:nvSpPr>
            <p:cNvPr id="12" name="TextBox 11"/>
            <p:cNvSpPr txBox="1"/>
            <p:nvPr/>
          </p:nvSpPr>
          <p:spPr>
            <a:xfrm>
              <a:off x="1673725" y="3895550"/>
              <a:ext cx="2286001" cy="474540"/>
            </a:xfrm>
            <a:prstGeom prst="rect">
              <a:avLst/>
            </a:prstGeom>
            <a:noFill/>
          </p:spPr>
          <p:txBody>
            <a:bodyPr wrap="square" rtlCol="0">
              <a:spAutoFit/>
            </a:bodyPr>
            <a:lstStyle/>
            <a:p>
              <a:r>
                <a:rPr lang="en-US" sz="2000" dirty="0" smtClean="0">
                  <a:solidFill>
                    <a:srgbClr val="0000FF"/>
                  </a:solidFill>
                </a:rPr>
                <a:t>analytics</a:t>
              </a:r>
              <a:endParaRPr lang="en-US" sz="2000" dirty="0">
                <a:solidFill>
                  <a:srgbClr val="0000FF"/>
                </a:solidFill>
              </a:endParaRPr>
            </a:p>
          </p:txBody>
        </p:sp>
      </p:grpSp>
      <p:sp>
        <p:nvSpPr>
          <p:cNvPr id="18" name="Rectangle 17"/>
          <p:cNvSpPr/>
          <p:nvPr/>
        </p:nvSpPr>
        <p:spPr>
          <a:xfrm>
            <a:off x="696295" y="1524000"/>
            <a:ext cx="3723305" cy="923330"/>
          </a:xfrm>
          <a:prstGeom prst="rect">
            <a:avLst/>
          </a:prstGeom>
        </p:spPr>
        <p:txBody>
          <a:bodyPr wrap="square">
            <a:spAutoFit/>
          </a:bodyPr>
          <a:lstStyle/>
          <a:p>
            <a:r>
              <a:rPr lang="en-US" i="1" dirty="0" smtClean="0"/>
              <a:t>“As each need is satisfied, the next higher level in the hierarchy dominates conscious functioning.”</a:t>
            </a:r>
          </a:p>
        </p:txBody>
      </p:sp>
      <p:sp>
        <p:nvSpPr>
          <p:cNvPr id="6" name="Rectangle 5"/>
          <p:cNvSpPr/>
          <p:nvPr/>
        </p:nvSpPr>
        <p:spPr>
          <a:xfrm>
            <a:off x="3110285" y="2447330"/>
            <a:ext cx="1408030" cy="338554"/>
          </a:xfrm>
          <a:prstGeom prst="rect">
            <a:avLst/>
          </a:prstGeom>
        </p:spPr>
        <p:txBody>
          <a:bodyPr wrap="none">
            <a:spAutoFit/>
          </a:bodyPr>
          <a:lstStyle/>
          <a:p>
            <a:r>
              <a:rPr lang="en-US" sz="1600" i="1" dirty="0">
                <a:latin typeface="Frutiger 55 Roman" charset="0"/>
              </a:rPr>
              <a:t>-- Maslow 43</a:t>
            </a:r>
            <a:endParaRPr lang="en-US" sz="2400" i="1"/>
          </a:p>
        </p:txBody>
      </p:sp>
    </p:spTree>
    <p:extLst>
      <p:ext uri="{BB962C8B-B14F-4D97-AF65-F5344CB8AC3E}">
        <p14:creationId xmlns:p14="http://schemas.microsoft.com/office/powerpoint/2010/main" val="8545322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9979"/>
            <a:ext cx="7239000" cy="668337"/>
          </a:xfrm>
        </p:spPr>
        <p:txBody>
          <a:bodyPr/>
          <a:lstStyle/>
          <a:p>
            <a:r>
              <a:rPr lang="en-US" sz="3200" dirty="0" smtClean="0"/>
              <a:t>eScience Big Data Group</a:t>
            </a:r>
            <a:endParaRPr lang="en-US" sz="3200" dirty="0"/>
          </a:p>
        </p:txBody>
      </p:sp>
      <p:sp>
        <p:nvSpPr>
          <p:cNvPr id="3" name="Content Placeholder 2"/>
          <p:cNvSpPr>
            <a:spLocks noGrp="1"/>
          </p:cNvSpPr>
          <p:nvPr>
            <p:ph idx="1"/>
          </p:nvPr>
        </p:nvSpPr>
        <p:spPr>
          <a:xfrm>
            <a:off x="381000" y="1168316"/>
            <a:ext cx="9144000" cy="4761219"/>
          </a:xfrm>
        </p:spPr>
        <p:txBody>
          <a:bodyPr/>
          <a:lstStyle/>
          <a:p>
            <a:pPr marL="0" lvl="1" indent="0">
              <a:buNone/>
            </a:pPr>
            <a:r>
              <a:rPr lang="en-US" sz="1800" dirty="0" smtClean="0"/>
              <a:t>Bill Howe, </a:t>
            </a:r>
            <a:r>
              <a:rPr lang="en-US" sz="1800" dirty="0" err="1" smtClean="0"/>
              <a:t>Phd</a:t>
            </a:r>
            <a:r>
              <a:rPr lang="en-US" sz="1800" dirty="0" smtClean="0"/>
              <a:t> (databases, cloud, data-intensive scalable computing, visualization)</a:t>
            </a:r>
          </a:p>
          <a:p>
            <a:pPr marL="0" lvl="1" indent="0">
              <a:buNone/>
            </a:pPr>
            <a:r>
              <a:rPr lang="en-US" sz="1600" i="1" dirty="0"/>
              <a:t>Director of Research, Scalable Data Analytics</a:t>
            </a:r>
            <a:endParaRPr lang="en-US" sz="1600" i="1" dirty="0" smtClean="0"/>
          </a:p>
          <a:p>
            <a:pPr marL="457200" lvl="1" indent="0">
              <a:buNone/>
            </a:pPr>
            <a:endParaRPr lang="en-US" sz="1600" dirty="0" smtClean="0"/>
          </a:p>
          <a:p>
            <a:pPr marL="0" indent="0">
              <a:buNone/>
            </a:pPr>
            <a:r>
              <a:rPr lang="en-US" sz="1800" dirty="0" smtClean="0"/>
              <a:t>Staff</a:t>
            </a:r>
          </a:p>
          <a:p>
            <a:pPr lvl="1"/>
            <a:r>
              <a:rPr lang="en-US" sz="1600" dirty="0" smtClean="0"/>
              <a:t>Seung-Hee Bae, Phd (postdoc, scalable machine learning algorithms)</a:t>
            </a:r>
          </a:p>
          <a:p>
            <a:pPr lvl="1"/>
            <a:r>
              <a:rPr lang="en-US" sz="1600" dirty="0" smtClean="0"/>
              <a:t>Dan Halperin, Phd (postdoc; scalable systems)</a:t>
            </a:r>
          </a:p>
          <a:p>
            <a:pPr lvl="1"/>
            <a:r>
              <a:rPr lang="en-US" sz="1600" dirty="0" smtClean="0"/>
              <a:t>Sagar Chitnis, Research Engineer (Azure, databases, web services)</a:t>
            </a:r>
          </a:p>
          <a:p>
            <a:pPr lvl="1"/>
            <a:r>
              <a:rPr lang="en-US" sz="1600" dirty="0"/>
              <a:t>(alumna) Marianne Shaw, Phd (hadoop, semantic graph databases)</a:t>
            </a:r>
          </a:p>
          <a:p>
            <a:pPr lvl="1"/>
            <a:r>
              <a:rPr lang="en-US" sz="1600" dirty="0"/>
              <a:t>(alumna) Alicia Key, Research Engineer (visualization, web applications)</a:t>
            </a:r>
            <a:endParaRPr lang="en-US" sz="1600" dirty="0" smtClean="0"/>
          </a:p>
          <a:p>
            <a:pPr marL="0" indent="0">
              <a:buNone/>
            </a:pPr>
            <a:r>
              <a:rPr lang="en-US" sz="1800" dirty="0" smtClean="0"/>
              <a:t>Students</a:t>
            </a:r>
          </a:p>
          <a:p>
            <a:pPr lvl="1"/>
            <a:r>
              <a:rPr lang="en-US" sz="1600" dirty="0" smtClean="0">
                <a:latin typeface="Arial" charset="0"/>
              </a:rPr>
              <a:t>Scott Moe (2</a:t>
            </a:r>
            <a:r>
              <a:rPr lang="en-US" sz="1600" baseline="30000" dirty="0">
                <a:latin typeface="Arial" charset="0"/>
              </a:rPr>
              <a:t>nd</a:t>
            </a:r>
            <a:r>
              <a:rPr lang="en-US" sz="1600" dirty="0" smtClean="0">
                <a:latin typeface="Arial" charset="0"/>
              </a:rPr>
              <a:t> </a:t>
            </a:r>
            <a:r>
              <a:rPr lang="en-US" sz="1600" dirty="0" err="1" smtClean="0">
                <a:latin typeface="Arial" charset="0"/>
              </a:rPr>
              <a:t>yr</a:t>
            </a:r>
            <a:r>
              <a:rPr lang="en-US" sz="1600" dirty="0" smtClean="0">
                <a:latin typeface="Arial" charset="0"/>
              </a:rPr>
              <a:t> </a:t>
            </a:r>
            <a:r>
              <a:rPr lang="en-US" sz="1600" dirty="0" err="1" smtClean="0">
                <a:latin typeface="Arial" charset="0"/>
              </a:rPr>
              <a:t>Phd</a:t>
            </a:r>
            <a:r>
              <a:rPr lang="en-US" sz="1600" dirty="0" smtClean="0">
                <a:latin typeface="Arial" charset="0"/>
              </a:rPr>
              <a:t>, Applied Math)</a:t>
            </a:r>
          </a:p>
          <a:p>
            <a:pPr lvl="1"/>
            <a:r>
              <a:rPr lang="en-US" sz="1600" dirty="0">
                <a:latin typeface="Arial" charset="0"/>
              </a:rPr>
              <a:t>Daniel Perry (2</a:t>
            </a:r>
            <a:r>
              <a:rPr lang="en-US" sz="1600" baseline="30000" dirty="0">
                <a:latin typeface="Arial" charset="0"/>
              </a:rPr>
              <a:t>nd</a:t>
            </a:r>
            <a:r>
              <a:rPr lang="en-US" sz="1600" dirty="0">
                <a:latin typeface="Arial" charset="0"/>
              </a:rPr>
              <a:t> yr Phd, HCDE)</a:t>
            </a:r>
            <a:endParaRPr lang="en-US" sz="1600" dirty="0" smtClean="0">
              <a:latin typeface="Arial" charset="0"/>
            </a:endParaRPr>
          </a:p>
          <a:p>
            <a:pPr marL="0" indent="0">
              <a:buNone/>
            </a:pPr>
            <a:r>
              <a:rPr lang="en-US" sz="1800" dirty="0" smtClean="0"/>
              <a:t>Partners</a:t>
            </a:r>
          </a:p>
          <a:p>
            <a:pPr lvl="1"/>
            <a:r>
              <a:rPr lang="en-US" sz="1600" dirty="0" smtClean="0"/>
              <a:t>CSE DB Faculty: Magda </a:t>
            </a:r>
            <a:r>
              <a:rPr lang="en-US" sz="1600" dirty="0" err="1" smtClean="0"/>
              <a:t>Balazinska</a:t>
            </a:r>
            <a:r>
              <a:rPr lang="en-US" sz="1600" dirty="0" smtClean="0"/>
              <a:t>, Dan </a:t>
            </a:r>
            <a:r>
              <a:rPr lang="en-US" sz="1600" dirty="0" err="1" smtClean="0"/>
              <a:t>Suciu</a:t>
            </a:r>
            <a:endParaRPr lang="en-US" sz="1600" dirty="0" smtClean="0"/>
          </a:p>
          <a:p>
            <a:pPr lvl="1"/>
            <a:r>
              <a:rPr lang="en-US" sz="1600" dirty="0" smtClean="0"/>
              <a:t>CSE students: Paris </a:t>
            </a:r>
            <a:r>
              <a:rPr lang="en-US" sz="1600" dirty="0" err="1" smtClean="0"/>
              <a:t>Koutris</a:t>
            </a:r>
            <a:r>
              <a:rPr lang="en-US" sz="1600" dirty="0" smtClean="0"/>
              <a:t>, </a:t>
            </a:r>
            <a:r>
              <a:rPr lang="en-US" sz="1600" dirty="0" err="1" smtClean="0"/>
              <a:t>Prasang</a:t>
            </a:r>
            <a:r>
              <a:rPr lang="en-US" sz="1600" dirty="0" smtClean="0"/>
              <a:t> </a:t>
            </a:r>
            <a:r>
              <a:rPr lang="en-US" sz="1600" dirty="0" err="1" smtClean="0"/>
              <a:t>Upadhyaya, </a:t>
            </a:r>
            <a:endParaRPr lang="en-US" sz="1200" dirty="0" smtClean="0"/>
          </a:p>
          <a:p>
            <a:pPr lvl="1"/>
            <a:r>
              <a:rPr lang="en-US" sz="1600" dirty="0" smtClean="0"/>
              <a:t>UW-IT (web applications, QA/support) </a:t>
            </a:r>
          </a:p>
          <a:p>
            <a:pPr lvl="1"/>
            <a:r>
              <a:rPr lang="en-US" sz="1600" dirty="0" smtClean="0"/>
              <a:t>Cecilia Aragon, </a:t>
            </a:r>
            <a:r>
              <a:rPr lang="en-US" sz="1600" dirty="0" err="1" smtClean="0"/>
              <a:t>Phd</a:t>
            </a:r>
            <a:r>
              <a:rPr lang="en-US" sz="1600" dirty="0" smtClean="0"/>
              <a:t>, Associate Professor, HCDE (visualization, scientific applications)</a:t>
            </a:r>
          </a:p>
        </p:txBody>
      </p:sp>
      <p:sp>
        <p:nvSpPr>
          <p:cNvPr id="4" name="Date Placeholder 3"/>
          <p:cNvSpPr>
            <a:spLocks noGrp="1"/>
          </p:cNvSpPr>
          <p:nvPr>
            <p:ph type="dt" sz="half" idx="4294967295"/>
          </p:nvPr>
        </p:nvSpPr>
        <p:spPr>
          <a:xfrm>
            <a:off x="1806575" y="6327775"/>
            <a:ext cx="1905000" cy="457200"/>
          </a:xfrm>
          <a:prstGeom prst="rect">
            <a:avLst/>
          </a:prstGeom>
        </p:spPr>
        <p:txBody>
          <a:bodyPr/>
          <a:lstStyle/>
          <a:p>
            <a:fld id="{949A70E4-91EF-C84A-B3A9-D621036F20A1}" type="datetime1">
              <a:rPr lang="en-US" smtClean="0"/>
              <a:t>10/9/12</a:t>
            </a:fld>
            <a:endParaRPr lang="en-US" dirty="0"/>
          </a:p>
        </p:txBody>
      </p:sp>
      <p:sp>
        <p:nvSpPr>
          <p:cNvPr id="5" name="Footer Placeholder 4"/>
          <p:cNvSpPr>
            <a:spLocks noGrp="1"/>
          </p:cNvSpPr>
          <p:nvPr>
            <p:ph type="ftr" sz="quarter" idx="11"/>
          </p:nvPr>
        </p:nvSpPr>
        <p:spPr/>
        <p:txBody>
          <a:bodyPr/>
          <a:lstStyle/>
          <a:p>
            <a:r>
              <a:rPr lang="en-US" smtClean="0"/>
              <a:t>Bill Howe, UW</a:t>
            </a:r>
            <a:endParaRPr lang="en-US" dirty="0"/>
          </a:p>
        </p:txBody>
      </p:sp>
      <p:sp>
        <p:nvSpPr>
          <p:cNvPr id="6" name="Slide Number Placeholder 5"/>
          <p:cNvSpPr>
            <a:spLocks noGrp="1"/>
          </p:cNvSpPr>
          <p:nvPr>
            <p:ph type="sldNum" sz="quarter" idx="12"/>
          </p:nvPr>
        </p:nvSpPr>
        <p:spPr/>
        <p:txBody>
          <a:bodyPr/>
          <a:lstStyle/>
          <a:p>
            <a:fld id="{66B062B2-3E17-3240-84D5-54CD3ED9EDF6}" type="slidenum">
              <a:rPr lang="en-US" smtClean="0"/>
              <a:pPr/>
              <a:t>5</a:t>
            </a:fld>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176"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45425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981200"/>
            <a:ext cx="8915400" cy="838200"/>
          </a:xfrm>
        </p:spPr>
        <p:txBody>
          <a:bodyPr/>
          <a:lstStyle/>
          <a:p>
            <a:r>
              <a:rPr lang="en-US" sz="3200"/>
              <a:t>eScience ~= Data Science</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sp>
        <p:nvSpPr>
          <p:cNvPr id="8" name="TextBox 7"/>
          <p:cNvSpPr txBox="1"/>
          <p:nvPr/>
        </p:nvSpPr>
        <p:spPr>
          <a:xfrm>
            <a:off x="2362200" y="3200400"/>
            <a:ext cx="4539916" cy="523220"/>
          </a:xfrm>
          <a:prstGeom prst="rect">
            <a:avLst/>
          </a:prstGeom>
          <a:noFill/>
        </p:spPr>
        <p:txBody>
          <a:bodyPr wrap="square" rtlCol="0">
            <a:spAutoFit/>
          </a:bodyPr>
          <a:lstStyle/>
          <a:p>
            <a:r>
              <a:rPr lang="en-US" sz="2800"/>
              <a:t>…modulo application area</a:t>
            </a:r>
          </a:p>
        </p:txBody>
      </p:sp>
    </p:spTree>
    <p:extLst>
      <p:ext uri="{BB962C8B-B14F-4D97-AF65-F5344CB8AC3E}">
        <p14:creationId xmlns:p14="http://schemas.microsoft.com/office/powerpoint/2010/main" val="24312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95400" y="228600"/>
            <a:ext cx="2590800"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7</a:t>
            </a:fld>
            <a:endParaRPr lang="en-US"/>
          </a:p>
        </p:txBody>
      </p:sp>
      <p:pic>
        <p:nvPicPr>
          <p:cNvPr id="8" name="Picture 7" descr="Picture 8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5516"/>
            <a:ext cx="9144000" cy="5299084"/>
          </a:xfrm>
          <a:prstGeom prst="rect">
            <a:avLst/>
          </a:prstGeom>
        </p:spPr>
      </p:pic>
      <p:sp>
        <p:nvSpPr>
          <p:cNvPr id="9" name="Rounded Rectangle 8"/>
          <p:cNvSpPr/>
          <p:nvPr/>
        </p:nvSpPr>
        <p:spPr>
          <a:xfrm>
            <a:off x="1649664" y="1953952"/>
            <a:ext cx="8382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73124" y="1098376"/>
            <a:ext cx="1382964" cy="3175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icture 8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 y="-33421"/>
            <a:ext cx="1561905" cy="965079"/>
          </a:xfrm>
          <a:prstGeom prst="rect">
            <a:avLst/>
          </a:prstGeom>
        </p:spPr>
      </p:pic>
      <p:pic>
        <p:nvPicPr>
          <p:cNvPr id="14" name="Picture 13" descr="Picture 8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533136"/>
            <a:ext cx="7391400" cy="1081915"/>
          </a:xfrm>
          <a:prstGeom prst="rect">
            <a:avLst/>
          </a:prstGeom>
          <a:ln w="50800">
            <a:solidFill>
              <a:srgbClr val="0000FF"/>
            </a:solidFill>
          </a:ln>
        </p:spPr>
      </p:pic>
    </p:spTree>
    <p:extLst>
      <p:ext uri="{BB962C8B-B14F-4D97-AF65-F5344CB8AC3E}">
        <p14:creationId xmlns:p14="http://schemas.microsoft.com/office/powerpoint/2010/main" val="30382908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UW Data Science Education Efforts</a:t>
            </a: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317578091"/>
              </p:ext>
            </p:extLst>
          </p:nvPr>
        </p:nvGraphicFramePr>
        <p:xfrm>
          <a:off x="304797" y="1981200"/>
          <a:ext cx="8763002" cy="3016710"/>
        </p:xfrm>
        <a:graphic>
          <a:graphicData uri="http://schemas.openxmlformats.org/drawingml/2006/table">
            <a:tbl>
              <a:tblPr/>
              <a:tblGrid>
                <a:gridCol w="3030377"/>
                <a:gridCol w="984390"/>
                <a:gridCol w="801023"/>
                <a:gridCol w="984390"/>
                <a:gridCol w="839627"/>
                <a:gridCol w="1119503"/>
                <a:gridCol w="1003692"/>
              </a:tblGrid>
              <a:tr h="226586">
                <a:tc>
                  <a:txBody>
                    <a:bodyPr/>
                    <a:lstStyle/>
                    <a:p>
                      <a:pPr algn="l" fontAlgn="b"/>
                      <a:endParaRPr lang="en-US" sz="1400" b="0" i="0" u="none" strike="noStrike">
                        <a:solidFill>
                          <a:srgbClr val="000000"/>
                        </a:solidFill>
                        <a:effectLst/>
                        <a:latin typeface="Calibri"/>
                      </a:endParaRPr>
                    </a:p>
                  </a:txBody>
                  <a:tcPr marL="9063" marR="9063" marT="9063"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US" sz="1600" b="0" i="0" u="none" strike="noStrike">
                          <a:solidFill>
                            <a:srgbClr val="000000"/>
                          </a:solidFill>
                          <a:effectLst/>
                          <a:latin typeface="Calibri"/>
                        </a:rPr>
                        <a:t>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b="0" i="0" u="none" strike="noStrike">
                          <a:solidFill>
                            <a:srgbClr val="000000"/>
                          </a:solidFill>
                          <a:effectLst/>
                          <a:latin typeface="Calibri"/>
                        </a:rPr>
                        <a:t>Non-Students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600" b="0" i="0" u="none" strike="noStrike">
                          <a:solidFill>
                            <a:srgbClr val="000000"/>
                          </a:solidFill>
                          <a:effectLst/>
                          <a:latin typeface="Calibri"/>
                        </a:rPr>
                        <a:t>CS/Informatics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ctr"/>
                      <a:r>
                        <a:rPr lang="en-US" sz="1600" b="0" i="0" u="none" strike="noStrike">
                          <a:solidFill>
                            <a:srgbClr val="000000"/>
                          </a:solidFill>
                          <a:effectLst/>
                          <a:latin typeface="Calibri"/>
                        </a:rPr>
                        <a:t>Non-Major</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rowSpan="2">
                  <a:txBody>
                    <a:bodyPr/>
                    <a:lstStyle/>
                    <a:p>
                      <a:pPr algn="ctr" fontAlgn="ctr"/>
                      <a:r>
                        <a:rPr lang="en-US" sz="1600" b="0" i="0" u="none" strike="noStrike">
                          <a:solidFill>
                            <a:srgbClr val="000000"/>
                          </a:solidFill>
                          <a:effectLst/>
                          <a:latin typeface="Calibri"/>
                        </a:rPr>
                        <a:t>professionals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a:rPr>
                        <a:t>researchers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6586">
                <a:tc>
                  <a:txBody>
                    <a:bodyPr/>
                    <a:lstStyle/>
                    <a:p>
                      <a:pPr algn="l" fontAlgn="b"/>
                      <a:r>
                        <a:rPr lang="en-US" sz="1800" b="0" i="0" u="none" strike="noStrike">
                          <a:solidFill>
                            <a:srgbClr val="000000"/>
                          </a:solidFill>
                          <a:effectLst/>
                          <a:latin typeface="Calibri"/>
                        </a:rPr>
                        <a:t>UWEO Data Science Certificate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Graduate Certificate in Big Data</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CS Data Management Courses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eScience workshops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226586">
                <a:tc>
                  <a:txBody>
                    <a:bodyPr/>
                    <a:lstStyle/>
                    <a:p>
                      <a:pPr algn="l" fontAlgn="b"/>
                      <a:r>
                        <a:rPr lang="en-US" sz="1800" b="0" i="0" u="none" strike="noStrike">
                          <a:solidFill>
                            <a:srgbClr val="000000"/>
                          </a:solidFill>
                          <a:effectLst/>
                          <a:latin typeface="Calibri"/>
                        </a:rPr>
                        <a:t>Intro to data programming</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eScience Masters (planned)</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Coursera Course: Intro to Data Science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
        <p:nvSpPr>
          <p:cNvPr id="6" name="TextBox 5"/>
          <p:cNvSpPr txBox="1"/>
          <p:nvPr/>
        </p:nvSpPr>
        <p:spPr>
          <a:xfrm>
            <a:off x="457200" y="5410200"/>
            <a:ext cx="8610599" cy="861774"/>
          </a:xfrm>
          <a:prstGeom prst="rect">
            <a:avLst/>
          </a:prstGeom>
          <a:noFill/>
        </p:spPr>
        <p:txBody>
          <a:bodyPr wrap="square" rtlCol="0">
            <a:spAutoFit/>
          </a:bodyPr>
          <a:lstStyle/>
          <a:p>
            <a:r>
              <a:rPr lang="en-US" sz="1600" i="1"/>
              <a:t>Previous courses:</a:t>
            </a:r>
          </a:p>
          <a:p>
            <a:r>
              <a:rPr lang="en-US" sz="1600"/>
              <a:t>Scientific Data Management, Graduate CS, Summer 2006, Portland State University</a:t>
            </a:r>
          </a:p>
          <a:p>
            <a:r>
              <a:rPr lang="en-US" sz="1600"/>
              <a:t>Scientific Data Management, Graduate CS, Spring 2010, University of Washington</a:t>
            </a:r>
          </a:p>
        </p:txBody>
      </p:sp>
    </p:spTree>
    <p:extLst>
      <p:ext uri="{BB962C8B-B14F-4D97-AF65-F5344CB8AC3E}">
        <p14:creationId xmlns:p14="http://schemas.microsoft.com/office/powerpoint/2010/main" val="18611442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9</a:t>
            </a:fld>
            <a:endParaRPr lang="en-US"/>
          </a:p>
        </p:txBody>
      </p:sp>
      <p:pic>
        <p:nvPicPr>
          <p:cNvPr id="6" name="Picture 5" descr="Picture 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0"/>
            <a:ext cx="5110798" cy="6858000"/>
          </a:xfrm>
          <a:prstGeom prst="rect">
            <a:avLst/>
          </a:prstGeom>
        </p:spPr>
      </p:pic>
      <p:sp>
        <p:nvSpPr>
          <p:cNvPr id="8" name="TextBox 7"/>
          <p:cNvSpPr txBox="1"/>
          <p:nvPr/>
        </p:nvSpPr>
        <p:spPr>
          <a:xfrm>
            <a:off x="457200" y="1447800"/>
            <a:ext cx="2133600" cy="923330"/>
          </a:xfrm>
          <a:prstGeom prst="rect">
            <a:avLst/>
          </a:prstGeom>
          <a:noFill/>
        </p:spPr>
        <p:txBody>
          <a:bodyPr wrap="square" rtlCol="0">
            <a:spAutoFit/>
          </a:bodyPr>
          <a:lstStyle/>
          <a:p>
            <a:r>
              <a:rPr lang="en-US"/>
              <a:t>Huge number of relevant courses, new and existing.</a:t>
            </a:r>
          </a:p>
        </p:txBody>
      </p:sp>
    </p:spTree>
    <p:extLst>
      <p:ext uri="{BB962C8B-B14F-4D97-AF65-F5344CB8AC3E}">
        <p14:creationId xmlns:p14="http://schemas.microsoft.com/office/powerpoint/2010/main" val="264816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33562</TotalTime>
  <Words>3022</Words>
  <Application>Microsoft Macintosh PowerPoint</Application>
  <PresentationFormat>On-screen Show (4:3)</PresentationFormat>
  <Paragraphs>747</Paragraphs>
  <Slides>45</Slides>
  <Notes>18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Data Science Curricula at the University of Washington</vt:lpstr>
      <vt:lpstr>PowerPoint Presentation</vt:lpstr>
      <vt:lpstr>PowerPoint Presentation</vt:lpstr>
      <vt:lpstr>The University of Washington      eScience Institute</vt:lpstr>
      <vt:lpstr>eScience Big Data Group</vt:lpstr>
      <vt:lpstr>eScience ~= Data Science</vt:lpstr>
      <vt:lpstr>PowerPoint Presentation</vt:lpstr>
      <vt:lpstr>UW Data Science Education Efforts</vt:lpstr>
      <vt:lpstr>PowerPoint Presentation</vt:lpstr>
      <vt:lpstr>PowerPoint Presentation</vt:lpstr>
      <vt:lpstr>tools                       abstractions</vt:lpstr>
      <vt:lpstr>structures                       statistics</vt:lpstr>
      <vt:lpstr>desktop                        cloud</vt:lpstr>
      <vt:lpstr>hackers                         analysts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tasks:</vt:lpstr>
      <vt:lpstr>Problem</vt:lpstr>
      <vt:lpstr>PowerPoint Presentation</vt:lpstr>
      <vt:lpstr>PowerPoint Presentation</vt:lpstr>
      <vt:lpstr>Aside: Schema-on-Write vs. Schema-on-Read</vt:lpstr>
      <vt:lpstr>Data Access Hitting a Wall</vt:lpstr>
      <vt:lpstr>PowerPoint Presentation</vt:lpstr>
      <vt:lpstr>PowerPoint Presentation</vt:lpstr>
      <vt:lpstr>UW Curricular Activities</vt:lpstr>
      <vt:lpstr>How do you deliver hands-on big data experience to 10k students?</vt:lpstr>
      <vt:lpstr>10k Students on 10k GB for $10k</vt:lpstr>
      <vt:lpstr>10k Students on 10k GB for $10k</vt:lpstr>
      <vt:lpstr>10k Students on 10k GB for $10k</vt:lpstr>
      <vt:lpstr>PowerPoint Presentation</vt:lpstr>
      <vt:lpstr>Science is becoming a database query problem</vt:lpstr>
      <vt:lpstr>PowerPoint Presentation</vt:lpstr>
      <vt:lpstr>A “Needs Hierarchy” of Science Data Management</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337</cp:revision>
  <dcterms:created xsi:type="dcterms:W3CDTF">2009-09-22T17:54:40Z</dcterms:created>
  <dcterms:modified xsi:type="dcterms:W3CDTF">2012-10-09T19:23:55Z</dcterms:modified>
</cp:coreProperties>
</file>